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9"/>
  </p:notesMasterIdLst>
  <p:sldIdLst>
    <p:sldId id="256" r:id="rId2"/>
    <p:sldId id="336" r:id="rId3"/>
    <p:sldId id="337" r:id="rId4"/>
    <p:sldId id="257" r:id="rId5"/>
    <p:sldId id="309" r:id="rId6"/>
    <p:sldId id="310" r:id="rId7"/>
    <p:sldId id="311" r:id="rId8"/>
    <p:sldId id="312" r:id="rId9"/>
    <p:sldId id="258" r:id="rId10"/>
    <p:sldId id="339" r:id="rId11"/>
    <p:sldId id="338" r:id="rId12"/>
    <p:sldId id="340" r:id="rId13"/>
    <p:sldId id="341" r:id="rId14"/>
    <p:sldId id="261" r:id="rId15"/>
    <p:sldId id="260" r:id="rId16"/>
    <p:sldId id="342" r:id="rId17"/>
    <p:sldId id="343" r:id="rId18"/>
    <p:sldId id="344" r:id="rId19"/>
    <p:sldId id="345" r:id="rId20"/>
    <p:sldId id="268" r:id="rId21"/>
    <p:sldId id="264" r:id="rId22"/>
    <p:sldId id="269" r:id="rId23"/>
    <p:sldId id="346" r:id="rId24"/>
    <p:sldId id="347" r:id="rId25"/>
    <p:sldId id="271" r:id="rId26"/>
    <p:sldId id="348" r:id="rId27"/>
    <p:sldId id="349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C76A"/>
    <a:srgbClr val="268FBE"/>
    <a:srgbClr val="E44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719"/>
  </p:normalViewPr>
  <p:slideViewPr>
    <p:cSldViewPr snapToGrid="0" snapToObjects="1">
      <p:cViewPr>
        <p:scale>
          <a:sx n="62" d="100"/>
          <a:sy n="62" d="100"/>
        </p:scale>
        <p:origin x="15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3E054-B888-8F4E-A788-F058F1D90AE0}" type="doc">
      <dgm:prSet loTypeId="urn:microsoft.com/office/officeart/2005/8/layout/chevron1" loCatId="" qsTypeId="urn:microsoft.com/office/officeart/2005/8/quickstyle/simple1" qsCatId="simple" csTypeId="urn:microsoft.com/office/officeart/2005/8/colors/colorful3" csCatId="colorful" phldr="1"/>
      <dgm:spPr/>
    </dgm:pt>
    <dgm:pt modelId="{87A55F55-9656-134D-A849-D60180E8FB15}">
      <dgm:prSet phldrT="[Text]"/>
      <dgm:spPr/>
      <dgm:t>
        <a:bodyPr/>
        <a:lstStyle/>
        <a:p>
          <a:r>
            <a:rPr lang="en-US" dirty="0"/>
            <a:t>Calculations</a:t>
          </a:r>
        </a:p>
      </dgm:t>
    </dgm:pt>
    <dgm:pt modelId="{23D32BC4-0FFC-8D49-A04D-6B0D75B6E954}" type="parTrans" cxnId="{BEB3BC7B-919C-F141-A548-52EF7AA9A225}">
      <dgm:prSet/>
      <dgm:spPr/>
      <dgm:t>
        <a:bodyPr/>
        <a:lstStyle/>
        <a:p>
          <a:endParaRPr lang="en-US"/>
        </a:p>
      </dgm:t>
    </dgm:pt>
    <dgm:pt modelId="{F2CE502C-2093-8546-8735-47A84D75F658}" type="sibTrans" cxnId="{BEB3BC7B-919C-F141-A548-52EF7AA9A225}">
      <dgm:prSet/>
      <dgm:spPr/>
      <dgm:t>
        <a:bodyPr/>
        <a:lstStyle/>
        <a:p>
          <a:endParaRPr lang="en-US"/>
        </a:p>
      </dgm:t>
    </dgm:pt>
    <dgm:pt modelId="{80E44893-326B-7A42-9F69-91BA89E2C924}">
      <dgm:prSet phldrT="[Text]"/>
      <dgm:spPr/>
      <dgm:t>
        <a:bodyPr/>
        <a:lstStyle/>
        <a:p>
          <a:r>
            <a:rPr lang="en-US" dirty="0"/>
            <a:t>Statistics and visualization</a:t>
          </a:r>
        </a:p>
      </dgm:t>
    </dgm:pt>
    <dgm:pt modelId="{E54F06CC-C0CB-244D-BA8B-0C19C5907152}" type="parTrans" cxnId="{8E0EAAE4-A82E-7644-9919-2697336D38F2}">
      <dgm:prSet/>
      <dgm:spPr/>
      <dgm:t>
        <a:bodyPr/>
        <a:lstStyle/>
        <a:p>
          <a:endParaRPr lang="en-US"/>
        </a:p>
      </dgm:t>
    </dgm:pt>
    <dgm:pt modelId="{DB9D5BC0-6C7D-EB4F-A21D-A86F0AC26BB4}" type="sibTrans" cxnId="{8E0EAAE4-A82E-7644-9919-2697336D38F2}">
      <dgm:prSet/>
      <dgm:spPr/>
      <dgm:t>
        <a:bodyPr/>
        <a:lstStyle/>
        <a:p>
          <a:endParaRPr lang="en-US"/>
        </a:p>
      </dgm:t>
    </dgm:pt>
    <dgm:pt modelId="{38FBCFCE-1DE1-B342-828A-47C9F000AD5F}">
      <dgm:prSet phldrT="[Text]"/>
      <dgm:spPr/>
      <dgm:t>
        <a:bodyPr/>
        <a:lstStyle/>
        <a:p>
          <a:r>
            <a:rPr lang="en-US" dirty="0"/>
            <a:t>Get probe intensity</a:t>
          </a:r>
        </a:p>
      </dgm:t>
    </dgm:pt>
    <dgm:pt modelId="{74AC7EFC-D9A3-FF4A-B92A-6BE6A6D42BBB}" type="sibTrans" cxnId="{E1B5C519-3440-6543-AB65-504AF98BB6B6}">
      <dgm:prSet/>
      <dgm:spPr/>
      <dgm:t>
        <a:bodyPr/>
        <a:lstStyle/>
        <a:p>
          <a:endParaRPr lang="en-US"/>
        </a:p>
      </dgm:t>
    </dgm:pt>
    <dgm:pt modelId="{E554FC2D-058C-6549-9ECF-A7B24AD091CA}" type="parTrans" cxnId="{E1B5C519-3440-6543-AB65-504AF98BB6B6}">
      <dgm:prSet/>
      <dgm:spPr/>
      <dgm:t>
        <a:bodyPr/>
        <a:lstStyle/>
        <a:p>
          <a:endParaRPr lang="en-US"/>
        </a:p>
      </dgm:t>
    </dgm:pt>
    <dgm:pt modelId="{A9BCC238-1E49-6748-9A63-8B7800E1ABFA}" type="pres">
      <dgm:prSet presAssocID="{6AC3E054-B888-8F4E-A788-F058F1D90AE0}" presName="Name0" presStyleCnt="0">
        <dgm:presLayoutVars>
          <dgm:dir/>
          <dgm:animLvl val="lvl"/>
          <dgm:resizeHandles val="exact"/>
        </dgm:presLayoutVars>
      </dgm:prSet>
      <dgm:spPr/>
    </dgm:pt>
    <dgm:pt modelId="{21BBAAF3-57AF-DB4C-AA7E-201DEF224674}" type="pres">
      <dgm:prSet presAssocID="{38FBCFCE-1DE1-B342-828A-47C9F000AD5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B52B368-B03C-DB41-B6E0-B8C316797EB7}" type="pres">
      <dgm:prSet presAssocID="{74AC7EFC-D9A3-FF4A-B92A-6BE6A6D42BBB}" presName="parTxOnlySpace" presStyleCnt="0"/>
      <dgm:spPr/>
    </dgm:pt>
    <dgm:pt modelId="{40CF29D2-C87B-DC43-8C87-0631F7D56667}" type="pres">
      <dgm:prSet presAssocID="{87A55F55-9656-134D-A849-D60180E8FB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6FA2CF6-6B4F-CD42-886E-972160025FAB}" type="pres">
      <dgm:prSet presAssocID="{F2CE502C-2093-8546-8735-47A84D75F658}" presName="parTxOnlySpace" presStyleCnt="0"/>
      <dgm:spPr/>
    </dgm:pt>
    <dgm:pt modelId="{536A3A88-AB80-3F43-9F04-F2788F6B2192}" type="pres">
      <dgm:prSet presAssocID="{80E44893-326B-7A42-9F69-91BA89E2C92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1B5C519-3440-6543-AB65-504AF98BB6B6}" srcId="{6AC3E054-B888-8F4E-A788-F058F1D90AE0}" destId="{38FBCFCE-1DE1-B342-828A-47C9F000AD5F}" srcOrd="0" destOrd="0" parTransId="{E554FC2D-058C-6549-9ECF-A7B24AD091CA}" sibTransId="{74AC7EFC-D9A3-FF4A-B92A-6BE6A6D42BBB}"/>
    <dgm:cxn modelId="{A50F464E-9F3E-6C40-BA0D-4A209FFA29C0}" type="presOf" srcId="{6AC3E054-B888-8F4E-A788-F058F1D90AE0}" destId="{A9BCC238-1E49-6748-9A63-8B7800E1ABFA}" srcOrd="0" destOrd="0" presId="urn:microsoft.com/office/officeart/2005/8/layout/chevron1"/>
    <dgm:cxn modelId="{A137C975-2BE4-C941-9840-B46DA8DC995E}" type="presOf" srcId="{38FBCFCE-1DE1-B342-828A-47C9F000AD5F}" destId="{21BBAAF3-57AF-DB4C-AA7E-201DEF224674}" srcOrd="0" destOrd="0" presId="urn:microsoft.com/office/officeart/2005/8/layout/chevron1"/>
    <dgm:cxn modelId="{BEB3BC7B-919C-F141-A548-52EF7AA9A225}" srcId="{6AC3E054-B888-8F4E-A788-F058F1D90AE0}" destId="{87A55F55-9656-134D-A849-D60180E8FB15}" srcOrd="1" destOrd="0" parTransId="{23D32BC4-0FFC-8D49-A04D-6B0D75B6E954}" sibTransId="{F2CE502C-2093-8546-8735-47A84D75F658}"/>
    <dgm:cxn modelId="{3E7443D6-4EF8-1046-BB22-BF3A9E01E346}" type="presOf" srcId="{87A55F55-9656-134D-A849-D60180E8FB15}" destId="{40CF29D2-C87B-DC43-8C87-0631F7D56667}" srcOrd="0" destOrd="0" presId="urn:microsoft.com/office/officeart/2005/8/layout/chevron1"/>
    <dgm:cxn modelId="{8E0EAAE4-A82E-7644-9919-2697336D38F2}" srcId="{6AC3E054-B888-8F4E-A788-F058F1D90AE0}" destId="{80E44893-326B-7A42-9F69-91BA89E2C924}" srcOrd="2" destOrd="0" parTransId="{E54F06CC-C0CB-244D-BA8B-0C19C5907152}" sibTransId="{DB9D5BC0-6C7D-EB4F-A21D-A86F0AC26BB4}"/>
    <dgm:cxn modelId="{1706A7F0-743B-024F-A224-ED25F2191A7D}" type="presOf" srcId="{80E44893-326B-7A42-9F69-91BA89E2C924}" destId="{536A3A88-AB80-3F43-9F04-F2788F6B2192}" srcOrd="0" destOrd="0" presId="urn:microsoft.com/office/officeart/2005/8/layout/chevron1"/>
    <dgm:cxn modelId="{E2ABF986-EAAF-3848-8FAD-4200C717F23C}" type="presParOf" srcId="{A9BCC238-1E49-6748-9A63-8B7800E1ABFA}" destId="{21BBAAF3-57AF-DB4C-AA7E-201DEF224674}" srcOrd="0" destOrd="0" presId="urn:microsoft.com/office/officeart/2005/8/layout/chevron1"/>
    <dgm:cxn modelId="{2D1D725C-9B5F-6C4B-8BBC-16F1962D0701}" type="presParOf" srcId="{A9BCC238-1E49-6748-9A63-8B7800E1ABFA}" destId="{0B52B368-B03C-DB41-B6E0-B8C316797EB7}" srcOrd="1" destOrd="0" presId="urn:microsoft.com/office/officeart/2005/8/layout/chevron1"/>
    <dgm:cxn modelId="{903FDF6A-28E0-9640-B8C8-51A6248B7B78}" type="presParOf" srcId="{A9BCC238-1E49-6748-9A63-8B7800E1ABFA}" destId="{40CF29D2-C87B-DC43-8C87-0631F7D56667}" srcOrd="2" destOrd="0" presId="urn:microsoft.com/office/officeart/2005/8/layout/chevron1"/>
    <dgm:cxn modelId="{B4736BE5-C183-2F42-9396-5015413CEF41}" type="presParOf" srcId="{A9BCC238-1E49-6748-9A63-8B7800E1ABFA}" destId="{F6FA2CF6-6B4F-CD42-886E-972160025FAB}" srcOrd="3" destOrd="0" presId="urn:microsoft.com/office/officeart/2005/8/layout/chevron1"/>
    <dgm:cxn modelId="{FDF5E311-BDE5-8048-8D56-BA0474D5B78E}" type="presParOf" srcId="{A9BCC238-1E49-6748-9A63-8B7800E1ABFA}" destId="{536A3A88-AB80-3F43-9F04-F2788F6B219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C3E054-B888-8F4E-A788-F058F1D90AE0}" type="doc">
      <dgm:prSet loTypeId="urn:microsoft.com/office/officeart/2005/8/layout/chevron1" loCatId="" qsTypeId="urn:microsoft.com/office/officeart/2005/8/quickstyle/simple1" qsCatId="simple" csTypeId="urn:microsoft.com/office/officeart/2005/8/colors/colorful2" csCatId="colorful" phldr="1"/>
      <dgm:spPr/>
    </dgm:pt>
    <dgm:pt modelId="{38FBCFCE-1DE1-B342-828A-47C9F000AD5F}">
      <dgm:prSet phldrT="[Text]"/>
      <dgm:spPr/>
      <dgm:t>
        <a:bodyPr/>
        <a:lstStyle/>
        <a:p>
          <a:r>
            <a:rPr lang="en-US" dirty="0"/>
            <a:t>Segment cells</a:t>
          </a:r>
        </a:p>
      </dgm:t>
    </dgm:pt>
    <dgm:pt modelId="{E554FC2D-058C-6549-9ECF-A7B24AD091CA}" type="parTrans" cxnId="{E1B5C519-3440-6543-AB65-504AF98BB6B6}">
      <dgm:prSet/>
      <dgm:spPr/>
      <dgm:t>
        <a:bodyPr/>
        <a:lstStyle/>
        <a:p>
          <a:endParaRPr lang="en-US"/>
        </a:p>
      </dgm:t>
    </dgm:pt>
    <dgm:pt modelId="{74AC7EFC-D9A3-FF4A-B92A-6BE6A6D42BBB}" type="sibTrans" cxnId="{E1B5C519-3440-6543-AB65-504AF98BB6B6}">
      <dgm:prSet/>
      <dgm:spPr/>
      <dgm:t>
        <a:bodyPr/>
        <a:lstStyle/>
        <a:p>
          <a:endParaRPr lang="en-US"/>
        </a:p>
      </dgm:t>
    </dgm:pt>
    <dgm:pt modelId="{87A55F55-9656-134D-A849-D60180E8FB15}">
      <dgm:prSet phldrT="[Text]"/>
      <dgm:spPr/>
      <dgm:t>
        <a:bodyPr/>
        <a:lstStyle/>
        <a:p>
          <a:r>
            <a:rPr lang="en-US" dirty="0"/>
            <a:t>Detect granules</a:t>
          </a:r>
        </a:p>
      </dgm:t>
    </dgm:pt>
    <dgm:pt modelId="{23D32BC4-0FFC-8D49-A04D-6B0D75B6E954}" type="parTrans" cxnId="{BEB3BC7B-919C-F141-A548-52EF7AA9A225}">
      <dgm:prSet/>
      <dgm:spPr/>
      <dgm:t>
        <a:bodyPr/>
        <a:lstStyle/>
        <a:p>
          <a:endParaRPr lang="en-US"/>
        </a:p>
      </dgm:t>
    </dgm:pt>
    <dgm:pt modelId="{F2CE502C-2093-8546-8735-47A84D75F658}" type="sibTrans" cxnId="{BEB3BC7B-919C-F141-A548-52EF7AA9A225}">
      <dgm:prSet/>
      <dgm:spPr/>
      <dgm:t>
        <a:bodyPr/>
        <a:lstStyle/>
        <a:p>
          <a:endParaRPr lang="en-US"/>
        </a:p>
      </dgm:t>
    </dgm:pt>
    <dgm:pt modelId="{80E44893-326B-7A42-9F69-91BA89E2C924}">
      <dgm:prSet phldrT="[Text]"/>
      <dgm:spPr/>
      <dgm:t>
        <a:bodyPr/>
        <a:lstStyle/>
        <a:p>
          <a:r>
            <a:rPr lang="en-US" dirty="0"/>
            <a:t>Count granules</a:t>
          </a:r>
        </a:p>
      </dgm:t>
    </dgm:pt>
    <dgm:pt modelId="{E54F06CC-C0CB-244D-BA8B-0C19C5907152}" type="parTrans" cxnId="{8E0EAAE4-A82E-7644-9919-2697336D38F2}">
      <dgm:prSet/>
      <dgm:spPr/>
      <dgm:t>
        <a:bodyPr/>
        <a:lstStyle/>
        <a:p>
          <a:endParaRPr lang="en-US"/>
        </a:p>
      </dgm:t>
    </dgm:pt>
    <dgm:pt modelId="{DB9D5BC0-6C7D-EB4F-A21D-A86F0AC26BB4}" type="sibTrans" cxnId="{8E0EAAE4-A82E-7644-9919-2697336D38F2}">
      <dgm:prSet/>
      <dgm:spPr/>
      <dgm:t>
        <a:bodyPr/>
        <a:lstStyle/>
        <a:p>
          <a:endParaRPr lang="en-US"/>
        </a:p>
      </dgm:t>
    </dgm:pt>
    <dgm:pt modelId="{A9BCC238-1E49-6748-9A63-8B7800E1ABFA}" type="pres">
      <dgm:prSet presAssocID="{6AC3E054-B888-8F4E-A788-F058F1D90AE0}" presName="Name0" presStyleCnt="0">
        <dgm:presLayoutVars>
          <dgm:dir/>
          <dgm:animLvl val="lvl"/>
          <dgm:resizeHandles val="exact"/>
        </dgm:presLayoutVars>
      </dgm:prSet>
      <dgm:spPr/>
    </dgm:pt>
    <dgm:pt modelId="{21BBAAF3-57AF-DB4C-AA7E-201DEF224674}" type="pres">
      <dgm:prSet presAssocID="{38FBCFCE-1DE1-B342-828A-47C9F000AD5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B52B368-B03C-DB41-B6E0-B8C316797EB7}" type="pres">
      <dgm:prSet presAssocID="{74AC7EFC-D9A3-FF4A-B92A-6BE6A6D42BBB}" presName="parTxOnlySpace" presStyleCnt="0"/>
      <dgm:spPr/>
    </dgm:pt>
    <dgm:pt modelId="{40CF29D2-C87B-DC43-8C87-0631F7D56667}" type="pres">
      <dgm:prSet presAssocID="{87A55F55-9656-134D-A849-D60180E8FB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6FA2CF6-6B4F-CD42-886E-972160025FAB}" type="pres">
      <dgm:prSet presAssocID="{F2CE502C-2093-8546-8735-47A84D75F658}" presName="parTxOnlySpace" presStyleCnt="0"/>
      <dgm:spPr/>
    </dgm:pt>
    <dgm:pt modelId="{536A3A88-AB80-3F43-9F04-F2788F6B2192}" type="pres">
      <dgm:prSet presAssocID="{80E44893-326B-7A42-9F69-91BA89E2C92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1B5C519-3440-6543-AB65-504AF98BB6B6}" srcId="{6AC3E054-B888-8F4E-A788-F058F1D90AE0}" destId="{38FBCFCE-1DE1-B342-828A-47C9F000AD5F}" srcOrd="0" destOrd="0" parTransId="{E554FC2D-058C-6549-9ECF-A7B24AD091CA}" sibTransId="{74AC7EFC-D9A3-FF4A-B92A-6BE6A6D42BBB}"/>
    <dgm:cxn modelId="{A50F464E-9F3E-6C40-BA0D-4A209FFA29C0}" type="presOf" srcId="{6AC3E054-B888-8F4E-A788-F058F1D90AE0}" destId="{A9BCC238-1E49-6748-9A63-8B7800E1ABFA}" srcOrd="0" destOrd="0" presId="urn:microsoft.com/office/officeart/2005/8/layout/chevron1"/>
    <dgm:cxn modelId="{A137C975-2BE4-C941-9840-B46DA8DC995E}" type="presOf" srcId="{38FBCFCE-1DE1-B342-828A-47C9F000AD5F}" destId="{21BBAAF3-57AF-DB4C-AA7E-201DEF224674}" srcOrd="0" destOrd="0" presId="urn:microsoft.com/office/officeart/2005/8/layout/chevron1"/>
    <dgm:cxn modelId="{BEB3BC7B-919C-F141-A548-52EF7AA9A225}" srcId="{6AC3E054-B888-8F4E-A788-F058F1D90AE0}" destId="{87A55F55-9656-134D-A849-D60180E8FB15}" srcOrd="1" destOrd="0" parTransId="{23D32BC4-0FFC-8D49-A04D-6B0D75B6E954}" sibTransId="{F2CE502C-2093-8546-8735-47A84D75F658}"/>
    <dgm:cxn modelId="{3E7443D6-4EF8-1046-BB22-BF3A9E01E346}" type="presOf" srcId="{87A55F55-9656-134D-A849-D60180E8FB15}" destId="{40CF29D2-C87B-DC43-8C87-0631F7D56667}" srcOrd="0" destOrd="0" presId="urn:microsoft.com/office/officeart/2005/8/layout/chevron1"/>
    <dgm:cxn modelId="{8E0EAAE4-A82E-7644-9919-2697336D38F2}" srcId="{6AC3E054-B888-8F4E-A788-F058F1D90AE0}" destId="{80E44893-326B-7A42-9F69-91BA89E2C924}" srcOrd="2" destOrd="0" parTransId="{E54F06CC-C0CB-244D-BA8B-0C19C5907152}" sibTransId="{DB9D5BC0-6C7D-EB4F-A21D-A86F0AC26BB4}"/>
    <dgm:cxn modelId="{1706A7F0-743B-024F-A224-ED25F2191A7D}" type="presOf" srcId="{80E44893-326B-7A42-9F69-91BA89E2C924}" destId="{536A3A88-AB80-3F43-9F04-F2788F6B2192}" srcOrd="0" destOrd="0" presId="urn:microsoft.com/office/officeart/2005/8/layout/chevron1"/>
    <dgm:cxn modelId="{E2ABF986-EAAF-3848-8FAD-4200C717F23C}" type="presParOf" srcId="{A9BCC238-1E49-6748-9A63-8B7800E1ABFA}" destId="{21BBAAF3-57AF-DB4C-AA7E-201DEF224674}" srcOrd="0" destOrd="0" presId="urn:microsoft.com/office/officeart/2005/8/layout/chevron1"/>
    <dgm:cxn modelId="{2D1D725C-9B5F-6C4B-8BBC-16F1962D0701}" type="presParOf" srcId="{A9BCC238-1E49-6748-9A63-8B7800E1ABFA}" destId="{0B52B368-B03C-DB41-B6E0-B8C316797EB7}" srcOrd="1" destOrd="0" presId="urn:microsoft.com/office/officeart/2005/8/layout/chevron1"/>
    <dgm:cxn modelId="{903FDF6A-28E0-9640-B8C8-51A6248B7B78}" type="presParOf" srcId="{A9BCC238-1E49-6748-9A63-8B7800E1ABFA}" destId="{40CF29D2-C87B-DC43-8C87-0631F7D56667}" srcOrd="2" destOrd="0" presId="urn:microsoft.com/office/officeart/2005/8/layout/chevron1"/>
    <dgm:cxn modelId="{B4736BE5-C183-2F42-9396-5015413CEF41}" type="presParOf" srcId="{A9BCC238-1E49-6748-9A63-8B7800E1ABFA}" destId="{F6FA2CF6-6B4F-CD42-886E-972160025FAB}" srcOrd="3" destOrd="0" presId="urn:microsoft.com/office/officeart/2005/8/layout/chevron1"/>
    <dgm:cxn modelId="{FDF5E311-BDE5-8048-8D56-BA0474D5B78E}" type="presParOf" srcId="{A9BCC238-1E49-6748-9A63-8B7800E1ABFA}" destId="{536A3A88-AB80-3F43-9F04-F2788F6B219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A792EE-FD8F-4192-9C2E-7E3802272467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A413E1F0-302B-4D0E-B602-F99F4B1C5C16}">
      <dgm:prSet phldrT="[Text]"/>
      <dgm:spPr/>
      <dgm:t>
        <a:bodyPr/>
        <a:lstStyle/>
        <a:p>
          <a:r>
            <a:rPr lang="en-US" dirty="0"/>
            <a:t>Image Processing</a:t>
          </a:r>
        </a:p>
      </dgm:t>
    </dgm:pt>
    <dgm:pt modelId="{75DD0DF7-F79E-49B0-932A-BE2D9CF7FC6B}" type="parTrans" cxnId="{32656093-17BF-4329-8BFF-E44EA46DDFE2}">
      <dgm:prSet/>
      <dgm:spPr/>
      <dgm:t>
        <a:bodyPr/>
        <a:lstStyle/>
        <a:p>
          <a:endParaRPr lang="en-US"/>
        </a:p>
      </dgm:t>
    </dgm:pt>
    <dgm:pt modelId="{ECB991DB-90C4-4A88-9C61-6468B49B1E5B}" type="sibTrans" cxnId="{32656093-17BF-4329-8BFF-E44EA46DDFE2}">
      <dgm:prSet/>
      <dgm:spPr/>
      <dgm:t>
        <a:bodyPr/>
        <a:lstStyle/>
        <a:p>
          <a:endParaRPr lang="en-US"/>
        </a:p>
      </dgm:t>
    </dgm:pt>
    <dgm:pt modelId="{A1BDF68C-41F4-4110-964B-51A70508E023}">
      <dgm:prSet phldrT="[Text]"/>
      <dgm:spPr/>
      <dgm:t>
        <a:bodyPr/>
        <a:lstStyle/>
        <a:p>
          <a:r>
            <a:rPr lang="en-US" dirty="0"/>
            <a:t>File Handling </a:t>
          </a:r>
        </a:p>
      </dgm:t>
    </dgm:pt>
    <dgm:pt modelId="{91C33DB2-BF92-4C83-BE63-3E4BDD3ECCF3}" type="parTrans" cxnId="{AC22BCFE-E499-4A25-A3EE-8FCAA1B86D3F}">
      <dgm:prSet/>
      <dgm:spPr/>
      <dgm:t>
        <a:bodyPr/>
        <a:lstStyle/>
        <a:p>
          <a:endParaRPr lang="en-US"/>
        </a:p>
      </dgm:t>
    </dgm:pt>
    <dgm:pt modelId="{FBF1A161-7165-441F-B2EC-9F216F310E57}" type="sibTrans" cxnId="{AC22BCFE-E499-4A25-A3EE-8FCAA1B86D3F}">
      <dgm:prSet/>
      <dgm:spPr/>
      <dgm:t>
        <a:bodyPr/>
        <a:lstStyle/>
        <a:p>
          <a:endParaRPr lang="en-US"/>
        </a:p>
      </dgm:t>
    </dgm:pt>
    <dgm:pt modelId="{2720D498-4C57-42CD-8A8B-D781819BC3BE}">
      <dgm:prSet phldrT="[Text]"/>
      <dgm:spPr/>
      <dgm:t>
        <a:bodyPr/>
        <a:lstStyle/>
        <a:p>
          <a:r>
            <a:rPr lang="en-US" dirty="0"/>
            <a:t>Statistics and Plotting</a:t>
          </a:r>
        </a:p>
      </dgm:t>
    </dgm:pt>
    <dgm:pt modelId="{A77ABA4E-7777-4DDD-82C6-2037E6C5AD1F}" type="parTrans" cxnId="{543D7B69-AF10-4F9B-A91C-7CA26F52A97E}">
      <dgm:prSet/>
      <dgm:spPr/>
      <dgm:t>
        <a:bodyPr/>
        <a:lstStyle/>
        <a:p>
          <a:endParaRPr lang="en-US"/>
        </a:p>
      </dgm:t>
    </dgm:pt>
    <dgm:pt modelId="{27F72AB9-4048-4D3B-9784-1D0D0817825A}" type="sibTrans" cxnId="{543D7B69-AF10-4F9B-A91C-7CA26F52A97E}">
      <dgm:prSet/>
      <dgm:spPr/>
      <dgm:t>
        <a:bodyPr/>
        <a:lstStyle/>
        <a:p>
          <a:endParaRPr lang="en-US"/>
        </a:p>
      </dgm:t>
    </dgm:pt>
    <dgm:pt modelId="{862D9E5C-DF9F-48B9-A86B-7DB49E6B61D0}" type="pres">
      <dgm:prSet presAssocID="{F9A792EE-FD8F-4192-9C2E-7E3802272467}" presName="diagram" presStyleCnt="0">
        <dgm:presLayoutVars>
          <dgm:dir/>
          <dgm:animLvl val="lvl"/>
          <dgm:resizeHandles val="exact"/>
        </dgm:presLayoutVars>
      </dgm:prSet>
      <dgm:spPr/>
    </dgm:pt>
    <dgm:pt modelId="{9026A1B4-6F18-4BD6-9B35-5C1468FD9FB8}" type="pres">
      <dgm:prSet presAssocID="{A413E1F0-302B-4D0E-B602-F99F4B1C5C16}" presName="compNode" presStyleCnt="0"/>
      <dgm:spPr/>
    </dgm:pt>
    <dgm:pt modelId="{6D7E480A-96CC-419B-83A6-90ACB281D98D}" type="pres">
      <dgm:prSet presAssocID="{A413E1F0-302B-4D0E-B602-F99F4B1C5C16}" presName="childRect" presStyleLbl="bgAcc1" presStyleIdx="0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83284B20-2AD7-4839-92FE-5490615BABAC}" type="pres">
      <dgm:prSet presAssocID="{A413E1F0-302B-4D0E-B602-F99F4B1C5C1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C951FF3-7838-4519-876A-827390DC3937}" type="pres">
      <dgm:prSet presAssocID="{A413E1F0-302B-4D0E-B602-F99F4B1C5C16}" presName="parentRect" presStyleLbl="alignNode1" presStyleIdx="0" presStyleCnt="3"/>
      <dgm:spPr/>
    </dgm:pt>
    <dgm:pt modelId="{7E7A77D4-3B7F-4BC0-BAFD-09A792457DDF}" type="pres">
      <dgm:prSet presAssocID="{A413E1F0-302B-4D0E-B602-F99F4B1C5C16}" presName="adorn" presStyleLbl="fgAccFollow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7C239FAC-5772-46B1-9C1B-85300D7FF63B}" type="pres">
      <dgm:prSet presAssocID="{ECB991DB-90C4-4A88-9C61-6468B49B1E5B}" presName="sibTrans" presStyleLbl="sibTrans2D1" presStyleIdx="0" presStyleCnt="0"/>
      <dgm:spPr/>
    </dgm:pt>
    <dgm:pt modelId="{916A6A93-CAA1-4B52-A213-24A0091AE7DC}" type="pres">
      <dgm:prSet presAssocID="{A1BDF68C-41F4-4110-964B-51A70508E023}" presName="compNode" presStyleCnt="0"/>
      <dgm:spPr/>
    </dgm:pt>
    <dgm:pt modelId="{53309E43-C1CB-4BA3-96C9-C59EED48AF89}" type="pres">
      <dgm:prSet presAssocID="{A1BDF68C-41F4-4110-964B-51A70508E023}" presName="childRect" presStyleLbl="bgAcc1" presStyleIdx="1" presStyleCnt="3">
        <dgm:presLayoutVars>
          <dgm:bulletEnabled val="1"/>
        </dgm:presLayoutVars>
      </dgm:prSet>
      <dgm:spPr/>
    </dgm:pt>
    <dgm:pt modelId="{0FB5B993-1627-4CE6-919B-38F606A56234}" type="pres">
      <dgm:prSet presAssocID="{A1BDF68C-41F4-4110-964B-51A70508E02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AD2310E-017F-4B3C-A257-0903A38DEA0B}" type="pres">
      <dgm:prSet presAssocID="{A1BDF68C-41F4-4110-964B-51A70508E023}" presName="parentRect" presStyleLbl="alignNode1" presStyleIdx="1" presStyleCnt="3"/>
      <dgm:spPr/>
    </dgm:pt>
    <dgm:pt modelId="{E3A5649E-14EB-499C-8C34-16B126BE74AB}" type="pres">
      <dgm:prSet presAssocID="{A1BDF68C-41F4-4110-964B-51A70508E023}" presName="adorn" presStyleLbl="fgAccFollow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DAA9A11A-571F-4522-AF53-B0CF261EDEC3}" type="pres">
      <dgm:prSet presAssocID="{FBF1A161-7165-441F-B2EC-9F216F310E57}" presName="sibTrans" presStyleLbl="sibTrans2D1" presStyleIdx="0" presStyleCnt="0"/>
      <dgm:spPr/>
    </dgm:pt>
    <dgm:pt modelId="{121B8A18-A727-4C01-B799-F5DE16171144}" type="pres">
      <dgm:prSet presAssocID="{2720D498-4C57-42CD-8A8B-D781819BC3BE}" presName="compNode" presStyleCnt="0"/>
      <dgm:spPr/>
    </dgm:pt>
    <dgm:pt modelId="{03FF9045-6F91-4CB5-9D82-02D87D8ABF63}" type="pres">
      <dgm:prSet presAssocID="{2720D498-4C57-42CD-8A8B-D781819BC3BE}" presName="childRect" presStyleLbl="bgAcc1" presStyleIdx="2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6"/>
          <a:srcRect/>
          <a:stretch>
            <a:fillRect l="-11000" r="-11000"/>
          </a:stretch>
        </a:blipFill>
      </dgm:spPr>
    </dgm:pt>
    <dgm:pt modelId="{B5E7C100-8C7D-4643-A236-86B591C0A424}" type="pres">
      <dgm:prSet presAssocID="{2720D498-4C57-42CD-8A8B-D781819BC3B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B567AAB-AE17-4CFC-9324-E80200D8B438}" type="pres">
      <dgm:prSet presAssocID="{2720D498-4C57-42CD-8A8B-D781819BC3BE}" presName="parentRect" presStyleLbl="alignNode1" presStyleIdx="2" presStyleCnt="3"/>
      <dgm:spPr/>
    </dgm:pt>
    <dgm:pt modelId="{99D7074D-147C-4727-8B0C-B28DEB6BBBDC}" type="pres">
      <dgm:prSet presAssocID="{2720D498-4C57-42CD-8A8B-D781819BC3BE}" presName="adorn" presStyleLbl="fgAccFollow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</dgm:ptLst>
  <dgm:cxnLst>
    <dgm:cxn modelId="{3191681B-C354-410F-A94A-EB23AEC27166}" type="presOf" srcId="{A1BDF68C-41F4-4110-964B-51A70508E023}" destId="{4AD2310E-017F-4B3C-A257-0903A38DEA0B}" srcOrd="1" destOrd="0" presId="urn:microsoft.com/office/officeart/2005/8/layout/bList2"/>
    <dgm:cxn modelId="{99A68A34-D1DB-4134-803B-B2657A94B1BF}" type="presOf" srcId="{F9A792EE-FD8F-4192-9C2E-7E3802272467}" destId="{862D9E5C-DF9F-48B9-A86B-7DB49E6B61D0}" srcOrd="0" destOrd="0" presId="urn:microsoft.com/office/officeart/2005/8/layout/bList2"/>
    <dgm:cxn modelId="{CBB3B761-7D09-47D3-ACE7-8FE2760C7EEF}" type="presOf" srcId="{A413E1F0-302B-4D0E-B602-F99F4B1C5C16}" destId="{FC951FF3-7838-4519-876A-827390DC3937}" srcOrd="1" destOrd="0" presId="urn:microsoft.com/office/officeart/2005/8/layout/bList2"/>
    <dgm:cxn modelId="{E0C81745-35FD-4A05-A066-A915140CD3F2}" type="presOf" srcId="{2720D498-4C57-42CD-8A8B-D781819BC3BE}" destId="{B5E7C100-8C7D-4643-A236-86B591C0A424}" srcOrd="0" destOrd="0" presId="urn:microsoft.com/office/officeart/2005/8/layout/bList2"/>
    <dgm:cxn modelId="{4A0D4346-420D-4692-80A1-4EEE7685F9BA}" type="presOf" srcId="{2720D498-4C57-42CD-8A8B-D781819BC3BE}" destId="{DB567AAB-AE17-4CFC-9324-E80200D8B438}" srcOrd="1" destOrd="0" presId="urn:microsoft.com/office/officeart/2005/8/layout/bList2"/>
    <dgm:cxn modelId="{543D7B69-AF10-4F9B-A91C-7CA26F52A97E}" srcId="{F9A792EE-FD8F-4192-9C2E-7E3802272467}" destId="{2720D498-4C57-42CD-8A8B-D781819BC3BE}" srcOrd="2" destOrd="0" parTransId="{A77ABA4E-7777-4DDD-82C6-2037E6C5AD1F}" sibTransId="{27F72AB9-4048-4D3B-9784-1D0D0817825A}"/>
    <dgm:cxn modelId="{003B8A78-2D78-4FD2-8973-4F4DE4172EFE}" type="presOf" srcId="{ECB991DB-90C4-4A88-9C61-6468B49B1E5B}" destId="{7C239FAC-5772-46B1-9C1B-85300D7FF63B}" srcOrd="0" destOrd="0" presId="urn:microsoft.com/office/officeart/2005/8/layout/bList2"/>
    <dgm:cxn modelId="{312D7F90-3E3D-4A49-A426-EC355E9505F3}" type="presOf" srcId="{A1BDF68C-41F4-4110-964B-51A70508E023}" destId="{0FB5B993-1627-4CE6-919B-38F606A56234}" srcOrd="0" destOrd="0" presId="urn:microsoft.com/office/officeart/2005/8/layout/bList2"/>
    <dgm:cxn modelId="{32656093-17BF-4329-8BFF-E44EA46DDFE2}" srcId="{F9A792EE-FD8F-4192-9C2E-7E3802272467}" destId="{A413E1F0-302B-4D0E-B602-F99F4B1C5C16}" srcOrd="0" destOrd="0" parTransId="{75DD0DF7-F79E-49B0-932A-BE2D9CF7FC6B}" sibTransId="{ECB991DB-90C4-4A88-9C61-6468B49B1E5B}"/>
    <dgm:cxn modelId="{E55189A3-97B9-44AA-BBEE-54B49844449A}" type="presOf" srcId="{FBF1A161-7165-441F-B2EC-9F216F310E57}" destId="{DAA9A11A-571F-4522-AF53-B0CF261EDEC3}" srcOrd="0" destOrd="0" presId="urn:microsoft.com/office/officeart/2005/8/layout/bList2"/>
    <dgm:cxn modelId="{535580F7-FCFE-4BD6-B1E9-5CA838B61731}" type="presOf" srcId="{A413E1F0-302B-4D0E-B602-F99F4B1C5C16}" destId="{83284B20-2AD7-4839-92FE-5490615BABAC}" srcOrd="0" destOrd="0" presId="urn:microsoft.com/office/officeart/2005/8/layout/bList2"/>
    <dgm:cxn modelId="{AC22BCFE-E499-4A25-A3EE-8FCAA1B86D3F}" srcId="{F9A792EE-FD8F-4192-9C2E-7E3802272467}" destId="{A1BDF68C-41F4-4110-964B-51A70508E023}" srcOrd="1" destOrd="0" parTransId="{91C33DB2-BF92-4C83-BE63-3E4BDD3ECCF3}" sibTransId="{FBF1A161-7165-441F-B2EC-9F216F310E57}"/>
    <dgm:cxn modelId="{4F1CBB80-60E0-472E-BD21-208A632F59C9}" type="presParOf" srcId="{862D9E5C-DF9F-48B9-A86B-7DB49E6B61D0}" destId="{9026A1B4-6F18-4BD6-9B35-5C1468FD9FB8}" srcOrd="0" destOrd="0" presId="urn:microsoft.com/office/officeart/2005/8/layout/bList2"/>
    <dgm:cxn modelId="{E654F70D-F5C6-4907-A13A-F68DDEE41675}" type="presParOf" srcId="{9026A1B4-6F18-4BD6-9B35-5C1468FD9FB8}" destId="{6D7E480A-96CC-419B-83A6-90ACB281D98D}" srcOrd="0" destOrd="0" presId="urn:microsoft.com/office/officeart/2005/8/layout/bList2"/>
    <dgm:cxn modelId="{58421DE8-CDF3-4C4B-8AB7-9E3BA31FD818}" type="presParOf" srcId="{9026A1B4-6F18-4BD6-9B35-5C1468FD9FB8}" destId="{83284B20-2AD7-4839-92FE-5490615BABAC}" srcOrd="1" destOrd="0" presId="urn:microsoft.com/office/officeart/2005/8/layout/bList2"/>
    <dgm:cxn modelId="{0AC2612E-396C-4AD3-93DA-5C232E4D6DD0}" type="presParOf" srcId="{9026A1B4-6F18-4BD6-9B35-5C1468FD9FB8}" destId="{FC951FF3-7838-4519-876A-827390DC3937}" srcOrd="2" destOrd="0" presId="urn:microsoft.com/office/officeart/2005/8/layout/bList2"/>
    <dgm:cxn modelId="{EAE62275-A127-4324-9BA7-CE2E1D254AC8}" type="presParOf" srcId="{9026A1B4-6F18-4BD6-9B35-5C1468FD9FB8}" destId="{7E7A77D4-3B7F-4BC0-BAFD-09A792457DDF}" srcOrd="3" destOrd="0" presId="urn:microsoft.com/office/officeart/2005/8/layout/bList2"/>
    <dgm:cxn modelId="{459074ED-150F-44D1-87DC-6ACBE886F3CB}" type="presParOf" srcId="{862D9E5C-DF9F-48B9-A86B-7DB49E6B61D0}" destId="{7C239FAC-5772-46B1-9C1B-85300D7FF63B}" srcOrd="1" destOrd="0" presId="urn:microsoft.com/office/officeart/2005/8/layout/bList2"/>
    <dgm:cxn modelId="{B34B86B3-0021-4BC9-9C3A-7602B0AA1AC7}" type="presParOf" srcId="{862D9E5C-DF9F-48B9-A86B-7DB49E6B61D0}" destId="{916A6A93-CAA1-4B52-A213-24A0091AE7DC}" srcOrd="2" destOrd="0" presId="urn:microsoft.com/office/officeart/2005/8/layout/bList2"/>
    <dgm:cxn modelId="{2666D42E-661C-452D-B3AF-9A5D94D5D928}" type="presParOf" srcId="{916A6A93-CAA1-4B52-A213-24A0091AE7DC}" destId="{53309E43-C1CB-4BA3-96C9-C59EED48AF89}" srcOrd="0" destOrd="0" presId="urn:microsoft.com/office/officeart/2005/8/layout/bList2"/>
    <dgm:cxn modelId="{063B982D-7C15-4230-AEE9-FDA59DE15565}" type="presParOf" srcId="{916A6A93-CAA1-4B52-A213-24A0091AE7DC}" destId="{0FB5B993-1627-4CE6-919B-38F606A56234}" srcOrd="1" destOrd="0" presId="urn:microsoft.com/office/officeart/2005/8/layout/bList2"/>
    <dgm:cxn modelId="{F1842175-FC23-4060-9A08-22A97414ED81}" type="presParOf" srcId="{916A6A93-CAA1-4B52-A213-24A0091AE7DC}" destId="{4AD2310E-017F-4B3C-A257-0903A38DEA0B}" srcOrd="2" destOrd="0" presId="urn:microsoft.com/office/officeart/2005/8/layout/bList2"/>
    <dgm:cxn modelId="{BD3E4F65-1194-4176-8942-04FC2C06DD98}" type="presParOf" srcId="{916A6A93-CAA1-4B52-A213-24A0091AE7DC}" destId="{E3A5649E-14EB-499C-8C34-16B126BE74AB}" srcOrd="3" destOrd="0" presId="urn:microsoft.com/office/officeart/2005/8/layout/bList2"/>
    <dgm:cxn modelId="{5E51F790-9837-4802-B1AA-832B3F88073E}" type="presParOf" srcId="{862D9E5C-DF9F-48B9-A86B-7DB49E6B61D0}" destId="{DAA9A11A-571F-4522-AF53-B0CF261EDEC3}" srcOrd="3" destOrd="0" presId="urn:microsoft.com/office/officeart/2005/8/layout/bList2"/>
    <dgm:cxn modelId="{E71DBC21-45CA-4DB1-BFBE-1B02DC246CF0}" type="presParOf" srcId="{862D9E5C-DF9F-48B9-A86B-7DB49E6B61D0}" destId="{121B8A18-A727-4C01-B799-F5DE16171144}" srcOrd="4" destOrd="0" presId="urn:microsoft.com/office/officeart/2005/8/layout/bList2"/>
    <dgm:cxn modelId="{9DEA7958-22E5-49E8-9636-D5EC2A91D3DF}" type="presParOf" srcId="{121B8A18-A727-4C01-B799-F5DE16171144}" destId="{03FF9045-6F91-4CB5-9D82-02D87D8ABF63}" srcOrd="0" destOrd="0" presId="urn:microsoft.com/office/officeart/2005/8/layout/bList2"/>
    <dgm:cxn modelId="{CA8CB1F8-3478-468A-80E0-BE666C215B34}" type="presParOf" srcId="{121B8A18-A727-4C01-B799-F5DE16171144}" destId="{B5E7C100-8C7D-4643-A236-86B591C0A424}" srcOrd="1" destOrd="0" presId="urn:microsoft.com/office/officeart/2005/8/layout/bList2"/>
    <dgm:cxn modelId="{A95D5A58-D0D0-42FD-950E-AAE808B9E6D9}" type="presParOf" srcId="{121B8A18-A727-4C01-B799-F5DE16171144}" destId="{DB567AAB-AE17-4CFC-9324-E80200D8B438}" srcOrd="2" destOrd="0" presId="urn:microsoft.com/office/officeart/2005/8/layout/bList2"/>
    <dgm:cxn modelId="{7E0AEDC1-D211-4503-AA16-4595C85D0359}" type="presParOf" srcId="{121B8A18-A727-4C01-B799-F5DE16171144}" destId="{99D7074D-147C-4727-8B0C-B28DEB6BBBD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D360FB-11C8-45B0-B5AF-D49B5DD1CD0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495B38-5310-4497-84B8-3C53DB5B1432}">
      <dgm:prSet phldrT="[Text]" custT="1"/>
      <dgm:spPr/>
      <dgm:t>
        <a:bodyPr/>
        <a:lstStyle/>
        <a:p>
          <a:r>
            <a:rPr lang="en-US" sz="1800" dirty="0"/>
            <a:t>Create Masks</a:t>
          </a:r>
        </a:p>
      </dgm:t>
    </dgm:pt>
    <dgm:pt modelId="{C5EAC569-810B-4CD1-A69B-E426ADDB5EC0}" type="parTrans" cxnId="{52D12616-C564-4D7E-BCAE-5A906CC58F39}">
      <dgm:prSet/>
      <dgm:spPr/>
      <dgm:t>
        <a:bodyPr/>
        <a:lstStyle/>
        <a:p>
          <a:endParaRPr lang="en-US"/>
        </a:p>
      </dgm:t>
    </dgm:pt>
    <dgm:pt modelId="{5B20E169-1A72-49EE-9937-C6EACD56742C}" type="sibTrans" cxnId="{52D12616-C564-4D7E-BCAE-5A906CC58F39}">
      <dgm:prSet/>
      <dgm:spPr/>
      <dgm:t>
        <a:bodyPr/>
        <a:lstStyle/>
        <a:p>
          <a:endParaRPr lang="en-US"/>
        </a:p>
      </dgm:t>
    </dgm:pt>
    <dgm:pt modelId="{0DB63750-C2D8-4E38-AA4A-4C2E910B5404}">
      <dgm:prSet phldrT="[Text]"/>
      <dgm:spPr/>
      <dgm:t>
        <a:bodyPr/>
        <a:lstStyle/>
        <a:p>
          <a:r>
            <a:rPr lang="en-US" dirty="0" err="1"/>
            <a:t>CellPose</a:t>
          </a:r>
          <a:endParaRPr lang="en-US" dirty="0"/>
        </a:p>
      </dgm:t>
    </dgm:pt>
    <dgm:pt modelId="{0058B47D-18C3-43E7-B8DA-5366033F3EE1}" type="parTrans" cxnId="{F463AA05-2931-4B9E-8858-4F4E6489BD47}">
      <dgm:prSet/>
      <dgm:spPr/>
      <dgm:t>
        <a:bodyPr/>
        <a:lstStyle/>
        <a:p>
          <a:endParaRPr lang="en-US"/>
        </a:p>
      </dgm:t>
    </dgm:pt>
    <dgm:pt modelId="{1EF3374E-864E-40B8-8E2F-260FA1666280}" type="sibTrans" cxnId="{F463AA05-2931-4B9E-8858-4F4E6489BD47}">
      <dgm:prSet/>
      <dgm:spPr/>
      <dgm:t>
        <a:bodyPr/>
        <a:lstStyle/>
        <a:p>
          <a:endParaRPr lang="en-US"/>
        </a:p>
      </dgm:t>
    </dgm:pt>
    <dgm:pt modelId="{14EB6E57-DC8D-4205-B8F9-03516B5CD5A8}">
      <dgm:prSet phldrT="[Text]"/>
      <dgm:spPr/>
      <dgm:t>
        <a:bodyPr/>
        <a:lstStyle/>
        <a:p>
          <a:r>
            <a:rPr lang="en-US" dirty="0"/>
            <a:t>SciPy Sobel/ Histogram</a:t>
          </a:r>
        </a:p>
      </dgm:t>
    </dgm:pt>
    <dgm:pt modelId="{393C8C8C-9D33-47B4-BFD6-25C08D907E10}" type="parTrans" cxnId="{38CD76A4-2707-4F63-917D-5D4C0365B2E7}">
      <dgm:prSet/>
      <dgm:spPr/>
      <dgm:t>
        <a:bodyPr/>
        <a:lstStyle/>
        <a:p>
          <a:endParaRPr lang="en-US"/>
        </a:p>
      </dgm:t>
    </dgm:pt>
    <dgm:pt modelId="{5CE243EE-B97D-45CC-99B7-6F36F16B9F75}" type="sibTrans" cxnId="{38CD76A4-2707-4F63-917D-5D4C0365B2E7}">
      <dgm:prSet/>
      <dgm:spPr/>
      <dgm:t>
        <a:bodyPr/>
        <a:lstStyle/>
        <a:p>
          <a:endParaRPr lang="en-US"/>
        </a:p>
      </dgm:t>
    </dgm:pt>
    <dgm:pt modelId="{9AC17101-6F76-47AB-9351-F871605BBC2A}">
      <dgm:prSet phldrT="[Text]" custT="1"/>
      <dgm:spPr/>
      <dgm:t>
        <a:bodyPr/>
        <a:lstStyle/>
        <a:p>
          <a:r>
            <a:rPr lang="en-US" sz="1800" dirty="0"/>
            <a:t>Colocalize</a:t>
          </a:r>
        </a:p>
      </dgm:t>
    </dgm:pt>
    <dgm:pt modelId="{9B2D9585-A1F0-4E10-8301-11463F2ADA02}" type="parTrans" cxnId="{F5048AEC-EC7C-467E-A3FD-BAC3A9351D74}">
      <dgm:prSet/>
      <dgm:spPr/>
      <dgm:t>
        <a:bodyPr/>
        <a:lstStyle/>
        <a:p>
          <a:endParaRPr lang="en-US"/>
        </a:p>
      </dgm:t>
    </dgm:pt>
    <dgm:pt modelId="{6850E41B-2BF6-4068-A48D-0E0723C144FB}" type="sibTrans" cxnId="{F5048AEC-EC7C-467E-A3FD-BAC3A9351D74}">
      <dgm:prSet/>
      <dgm:spPr/>
      <dgm:t>
        <a:bodyPr/>
        <a:lstStyle/>
        <a:p>
          <a:endParaRPr lang="en-US"/>
        </a:p>
      </dgm:t>
    </dgm:pt>
    <dgm:pt modelId="{61F591E0-BE1F-4B3E-ABDA-1668855D36E1}">
      <dgm:prSet phldrT="[Text]"/>
      <dgm:spPr/>
      <dgm:t>
        <a:bodyPr/>
        <a:lstStyle/>
        <a:p>
          <a:r>
            <a:rPr lang="en-US" dirty="0"/>
            <a:t>Overlay masks from different channels and check for colocalization</a:t>
          </a:r>
        </a:p>
      </dgm:t>
    </dgm:pt>
    <dgm:pt modelId="{DCD745BB-C63E-454C-AD26-95C0CC0C6BAD}" type="parTrans" cxnId="{E10FEFB8-928C-4AB1-A259-48047840329D}">
      <dgm:prSet/>
      <dgm:spPr/>
      <dgm:t>
        <a:bodyPr/>
        <a:lstStyle/>
        <a:p>
          <a:endParaRPr lang="en-US"/>
        </a:p>
      </dgm:t>
    </dgm:pt>
    <dgm:pt modelId="{06C091DD-442E-4E1C-A6E1-D643BB322A31}" type="sibTrans" cxnId="{E10FEFB8-928C-4AB1-A259-48047840329D}">
      <dgm:prSet/>
      <dgm:spPr/>
      <dgm:t>
        <a:bodyPr/>
        <a:lstStyle/>
        <a:p>
          <a:endParaRPr lang="en-US"/>
        </a:p>
      </dgm:t>
    </dgm:pt>
    <dgm:pt modelId="{F9431476-ABF7-471C-83A7-07D48920D098}">
      <dgm:prSet phldrT="[Text]" custT="1"/>
      <dgm:spPr/>
      <dgm:t>
        <a:bodyPr/>
        <a:lstStyle/>
        <a:p>
          <a:r>
            <a:rPr lang="en-US" sz="1800" dirty="0"/>
            <a:t>Determine Enrichment</a:t>
          </a:r>
        </a:p>
      </dgm:t>
    </dgm:pt>
    <dgm:pt modelId="{E1EB7550-8BD1-4EBD-9D4F-B5B2F054CF13}" type="parTrans" cxnId="{AC9DD311-82CE-460F-AA26-208C68116EF3}">
      <dgm:prSet/>
      <dgm:spPr/>
      <dgm:t>
        <a:bodyPr/>
        <a:lstStyle/>
        <a:p>
          <a:endParaRPr lang="en-US"/>
        </a:p>
      </dgm:t>
    </dgm:pt>
    <dgm:pt modelId="{1869FA6A-42D7-4989-A8A0-19924D7E2211}" type="sibTrans" cxnId="{AC9DD311-82CE-460F-AA26-208C68116EF3}">
      <dgm:prSet/>
      <dgm:spPr/>
      <dgm:t>
        <a:bodyPr/>
        <a:lstStyle/>
        <a:p>
          <a:endParaRPr lang="en-US"/>
        </a:p>
      </dgm:t>
    </dgm:pt>
    <dgm:pt modelId="{7E6C52D2-E6FB-4B70-A9E7-4BA2534DA8E1}">
      <dgm:prSet phldrT="[Text]"/>
      <dgm:spPr/>
      <dgm:t>
        <a:bodyPr/>
        <a:lstStyle/>
        <a:p>
          <a:r>
            <a:rPr lang="en-US" dirty="0"/>
            <a:t>Generate ‘donut’ mask to determine background</a:t>
          </a:r>
        </a:p>
      </dgm:t>
    </dgm:pt>
    <dgm:pt modelId="{685D5DB1-1645-4409-85E3-D21417AD67AB}" type="parTrans" cxnId="{A6B228A6-A77D-41D4-985E-40346ABB91AD}">
      <dgm:prSet/>
      <dgm:spPr/>
      <dgm:t>
        <a:bodyPr/>
        <a:lstStyle/>
        <a:p>
          <a:endParaRPr lang="en-US"/>
        </a:p>
      </dgm:t>
    </dgm:pt>
    <dgm:pt modelId="{C8F6B660-4C85-471D-92A4-F9FF4974995A}" type="sibTrans" cxnId="{A6B228A6-A77D-41D4-985E-40346ABB91AD}">
      <dgm:prSet/>
      <dgm:spPr/>
      <dgm:t>
        <a:bodyPr/>
        <a:lstStyle/>
        <a:p>
          <a:endParaRPr lang="en-US"/>
        </a:p>
      </dgm:t>
    </dgm:pt>
    <dgm:pt modelId="{980AA6E4-394E-4507-B0BC-10E3D2C6333B}">
      <dgm:prSet phldrT="[Text]"/>
      <dgm:spPr/>
      <dgm:t>
        <a:bodyPr/>
        <a:lstStyle/>
        <a:p>
          <a:r>
            <a:rPr lang="en-US" dirty="0"/>
            <a:t>Determine ‘max’ intensity inside of probe trace </a:t>
          </a:r>
        </a:p>
      </dgm:t>
    </dgm:pt>
    <dgm:pt modelId="{D27E51BD-C5BD-4662-A83D-78AC20444ED1}" type="parTrans" cxnId="{572F82F8-72D6-4DD6-80F5-723F469B44D4}">
      <dgm:prSet/>
      <dgm:spPr/>
      <dgm:t>
        <a:bodyPr/>
        <a:lstStyle/>
        <a:p>
          <a:endParaRPr lang="en-US"/>
        </a:p>
      </dgm:t>
    </dgm:pt>
    <dgm:pt modelId="{1D11B004-2167-4D88-83B6-29F49B72204E}" type="sibTrans" cxnId="{572F82F8-72D6-4DD6-80F5-723F469B44D4}">
      <dgm:prSet/>
      <dgm:spPr/>
      <dgm:t>
        <a:bodyPr/>
        <a:lstStyle/>
        <a:p>
          <a:endParaRPr lang="en-US"/>
        </a:p>
      </dgm:t>
    </dgm:pt>
    <dgm:pt modelId="{205E423A-3FC2-42CE-AFED-9BD005EE38AD}">
      <dgm:prSet phldrT="[Text]"/>
      <dgm:spPr/>
      <dgm:t>
        <a:bodyPr/>
        <a:lstStyle/>
        <a:p>
          <a:r>
            <a:rPr lang="en-US" dirty="0" err="1"/>
            <a:t>Numpy.Array</a:t>
          </a:r>
          <a:endParaRPr lang="en-US" dirty="0"/>
        </a:p>
      </dgm:t>
    </dgm:pt>
    <dgm:pt modelId="{30A066FB-C5D3-4984-A850-F968FC59812C}" type="parTrans" cxnId="{6FC797BF-1947-4137-9D86-3A13F2AE0F7E}">
      <dgm:prSet/>
      <dgm:spPr/>
      <dgm:t>
        <a:bodyPr/>
        <a:lstStyle/>
        <a:p>
          <a:endParaRPr lang="en-US"/>
        </a:p>
      </dgm:t>
    </dgm:pt>
    <dgm:pt modelId="{53ED9E92-FBD4-437B-9C17-284F3A1A3DE5}" type="sibTrans" cxnId="{6FC797BF-1947-4137-9D86-3A13F2AE0F7E}">
      <dgm:prSet/>
      <dgm:spPr/>
      <dgm:t>
        <a:bodyPr/>
        <a:lstStyle/>
        <a:p>
          <a:endParaRPr lang="en-US"/>
        </a:p>
      </dgm:t>
    </dgm:pt>
    <dgm:pt modelId="{E7F4F6C2-5AFA-465F-8EAB-71DEAE7A7CD1}" type="pres">
      <dgm:prSet presAssocID="{DCD360FB-11C8-45B0-B5AF-D49B5DD1CD06}" presName="linearFlow" presStyleCnt="0">
        <dgm:presLayoutVars>
          <dgm:dir/>
          <dgm:animLvl val="lvl"/>
          <dgm:resizeHandles val="exact"/>
        </dgm:presLayoutVars>
      </dgm:prSet>
      <dgm:spPr/>
    </dgm:pt>
    <dgm:pt modelId="{09E958C2-1B9B-44C9-8216-7C0161653D62}" type="pres">
      <dgm:prSet presAssocID="{35495B38-5310-4497-84B8-3C53DB5B1432}" presName="composite" presStyleCnt="0"/>
      <dgm:spPr/>
    </dgm:pt>
    <dgm:pt modelId="{08AF7EFB-C340-4961-BE9F-EDA9A9C53F68}" type="pres">
      <dgm:prSet presAssocID="{35495B38-5310-4497-84B8-3C53DB5B143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E2F405F-4CEF-4896-B64E-E093B3D21C41}" type="pres">
      <dgm:prSet presAssocID="{35495B38-5310-4497-84B8-3C53DB5B1432}" presName="descendantText" presStyleLbl="alignAcc1" presStyleIdx="0" presStyleCnt="3" custLinFactNeighborX="0">
        <dgm:presLayoutVars>
          <dgm:bulletEnabled val="1"/>
        </dgm:presLayoutVars>
      </dgm:prSet>
      <dgm:spPr/>
    </dgm:pt>
    <dgm:pt modelId="{AC563712-89BF-4E4C-B9E7-F13C0D563909}" type="pres">
      <dgm:prSet presAssocID="{5B20E169-1A72-49EE-9937-C6EACD56742C}" presName="sp" presStyleCnt="0"/>
      <dgm:spPr/>
    </dgm:pt>
    <dgm:pt modelId="{8ABD62FB-DD22-4EBF-BC0E-CD998AFF4ACB}" type="pres">
      <dgm:prSet presAssocID="{9AC17101-6F76-47AB-9351-F871605BBC2A}" presName="composite" presStyleCnt="0"/>
      <dgm:spPr/>
    </dgm:pt>
    <dgm:pt modelId="{7C222BB6-CE4B-4D11-B89E-743F9C8172A3}" type="pres">
      <dgm:prSet presAssocID="{9AC17101-6F76-47AB-9351-F871605BBC2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FC3730F-CBFB-4D71-BDD6-6046A1DBBBBB}" type="pres">
      <dgm:prSet presAssocID="{9AC17101-6F76-47AB-9351-F871605BBC2A}" presName="descendantText" presStyleLbl="alignAcc1" presStyleIdx="1" presStyleCnt="3">
        <dgm:presLayoutVars>
          <dgm:bulletEnabled val="1"/>
        </dgm:presLayoutVars>
      </dgm:prSet>
      <dgm:spPr/>
    </dgm:pt>
    <dgm:pt modelId="{029FE3EA-4192-4865-AC35-195F6CF42E38}" type="pres">
      <dgm:prSet presAssocID="{6850E41B-2BF6-4068-A48D-0E0723C144FB}" presName="sp" presStyleCnt="0"/>
      <dgm:spPr/>
    </dgm:pt>
    <dgm:pt modelId="{5D65DD48-748F-4A58-B9B7-31A06A0AFA84}" type="pres">
      <dgm:prSet presAssocID="{F9431476-ABF7-471C-83A7-07D48920D098}" presName="composite" presStyleCnt="0"/>
      <dgm:spPr/>
    </dgm:pt>
    <dgm:pt modelId="{E0170F19-FE17-404D-A540-4DDBEC3F60B8}" type="pres">
      <dgm:prSet presAssocID="{F9431476-ABF7-471C-83A7-07D48920D09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D6EB453-964C-4231-9324-04FB57B68A9D}" type="pres">
      <dgm:prSet presAssocID="{F9431476-ABF7-471C-83A7-07D48920D09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463AA05-2931-4B9E-8858-4F4E6489BD47}" srcId="{35495B38-5310-4497-84B8-3C53DB5B1432}" destId="{0DB63750-C2D8-4E38-AA4A-4C2E910B5404}" srcOrd="0" destOrd="0" parTransId="{0058B47D-18C3-43E7-B8DA-5366033F3EE1}" sibTransId="{1EF3374E-864E-40B8-8E2F-260FA1666280}"/>
    <dgm:cxn modelId="{78EAA80A-24F4-410F-A7F3-4BA362964F88}" type="presOf" srcId="{F9431476-ABF7-471C-83A7-07D48920D098}" destId="{E0170F19-FE17-404D-A540-4DDBEC3F60B8}" srcOrd="0" destOrd="0" presId="urn:microsoft.com/office/officeart/2005/8/layout/chevron2"/>
    <dgm:cxn modelId="{AC9DD311-82CE-460F-AA26-208C68116EF3}" srcId="{DCD360FB-11C8-45B0-B5AF-D49B5DD1CD06}" destId="{F9431476-ABF7-471C-83A7-07D48920D098}" srcOrd="2" destOrd="0" parTransId="{E1EB7550-8BD1-4EBD-9D4F-B5B2F054CF13}" sibTransId="{1869FA6A-42D7-4989-A8A0-19924D7E2211}"/>
    <dgm:cxn modelId="{52D12616-C564-4D7E-BCAE-5A906CC58F39}" srcId="{DCD360FB-11C8-45B0-B5AF-D49B5DD1CD06}" destId="{35495B38-5310-4497-84B8-3C53DB5B1432}" srcOrd="0" destOrd="0" parTransId="{C5EAC569-810B-4CD1-A69B-E426ADDB5EC0}" sibTransId="{5B20E169-1A72-49EE-9937-C6EACD56742C}"/>
    <dgm:cxn modelId="{BAD0DD37-1041-4CF6-BEA3-CEC3EDCBAF48}" type="presOf" srcId="{0DB63750-C2D8-4E38-AA4A-4C2E910B5404}" destId="{DE2F405F-4CEF-4896-B64E-E093B3D21C41}" srcOrd="0" destOrd="0" presId="urn:microsoft.com/office/officeart/2005/8/layout/chevron2"/>
    <dgm:cxn modelId="{87768A3F-6A5C-46C2-8E37-2CB29D7CFB75}" type="presOf" srcId="{DCD360FB-11C8-45B0-B5AF-D49B5DD1CD06}" destId="{E7F4F6C2-5AFA-465F-8EAB-71DEAE7A7CD1}" srcOrd="0" destOrd="0" presId="urn:microsoft.com/office/officeart/2005/8/layout/chevron2"/>
    <dgm:cxn modelId="{DE054A47-2F2B-4E0E-A9D8-85BAD9682FEB}" type="presOf" srcId="{205E423A-3FC2-42CE-AFED-9BD005EE38AD}" destId="{DE2F405F-4CEF-4896-B64E-E093B3D21C41}" srcOrd="0" destOrd="1" presId="urn:microsoft.com/office/officeart/2005/8/layout/chevron2"/>
    <dgm:cxn modelId="{C64B9A9D-E135-4F30-BFBE-D20D221D696A}" type="presOf" srcId="{7E6C52D2-E6FB-4B70-A9E7-4BA2534DA8E1}" destId="{4D6EB453-964C-4231-9324-04FB57B68A9D}" srcOrd="0" destOrd="0" presId="urn:microsoft.com/office/officeart/2005/8/layout/chevron2"/>
    <dgm:cxn modelId="{38CD76A4-2707-4F63-917D-5D4C0365B2E7}" srcId="{35495B38-5310-4497-84B8-3C53DB5B1432}" destId="{14EB6E57-DC8D-4205-B8F9-03516B5CD5A8}" srcOrd="2" destOrd="0" parTransId="{393C8C8C-9D33-47B4-BFD6-25C08D907E10}" sibTransId="{5CE243EE-B97D-45CC-99B7-6F36F16B9F75}"/>
    <dgm:cxn modelId="{A6B228A6-A77D-41D4-985E-40346ABB91AD}" srcId="{F9431476-ABF7-471C-83A7-07D48920D098}" destId="{7E6C52D2-E6FB-4B70-A9E7-4BA2534DA8E1}" srcOrd="0" destOrd="0" parTransId="{685D5DB1-1645-4409-85E3-D21417AD67AB}" sibTransId="{C8F6B660-4C85-471D-92A4-F9FF4974995A}"/>
    <dgm:cxn modelId="{A876C6AD-2D23-40F6-8EFC-7BA5AA0B461D}" type="presOf" srcId="{980AA6E4-394E-4507-B0BC-10E3D2C6333B}" destId="{4D6EB453-964C-4231-9324-04FB57B68A9D}" srcOrd="0" destOrd="1" presId="urn:microsoft.com/office/officeart/2005/8/layout/chevron2"/>
    <dgm:cxn modelId="{E0490FB5-0A31-4EE1-8EBE-5C3E228088EC}" type="presOf" srcId="{61F591E0-BE1F-4B3E-ABDA-1668855D36E1}" destId="{DFC3730F-CBFB-4D71-BDD6-6046A1DBBBBB}" srcOrd="0" destOrd="0" presId="urn:microsoft.com/office/officeart/2005/8/layout/chevron2"/>
    <dgm:cxn modelId="{E10FEFB8-928C-4AB1-A259-48047840329D}" srcId="{9AC17101-6F76-47AB-9351-F871605BBC2A}" destId="{61F591E0-BE1F-4B3E-ABDA-1668855D36E1}" srcOrd="0" destOrd="0" parTransId="{DCD745BB-C63E-454C-AD26-95C0CC0C6BAD}" sibTransId="{06C091DD-442E-4E1C-A6E1-D643BB322A31}"/>
    <dgm:cxn modelId="{714909BC-425C-49FA-864C-1DBB99ADB18D}" type="presOf" srcId="{14EB6E57-DC8D-4205-B8F9-03516B5CD5A8}" destId="{DE2F405F-4CEF-4896-B64E-E093B3D21C41}" srcOrd="0" destOrd="2" presId="urn:microsoft.com/office/officeart/2005/8/layout/chevron2"/>
    <dgm:cxn modelId="{6FC797BF-1947-4137-9D86-3A13F2AE0F7E}" srcId="{35495B38-5310-4497-84B8-3C53DB5B1432}" destId="{205E423A-3FC2-42CE-AFED-9BD005EE38AD}" srcOrd="1" destOrd="0" parTransId="{30A066FB-C5D3-4984-A850-F968FC59812C}" sibTransId="{53ED9E92-FBD4-437B-9C17-284F3A1A3DE5}"/>
    <dgm:cxn modelId="{0AC064E7-DA79-46DF-8CD0-ADCC18D6DB49}" type="presOf" srcId="{9AC17101-6F76-47AB-9351-F871605BBC2A}" destId="{7C222BB6-CE4B-4D11-B89E-743F9C8172A3}" srcOrd="0" destOrd="0" presId="urn:microsoft.com/office/officeart/2005/8/layout/chevron2"/>
    <dgm:cxn modelId="{F5048AEC-EC7C-467E-A3FD-BAC3A9351D74}" srcId="{DCD360FB-11C8-45B0-B5AF-D49B5DD1CD06}" destId="{9AC17101-6F76-47AB-9351-F871605BBC2A}" srcOrd="1" destOrd="0" parTransId="{9B2D9585-A1F0-4E10-8301-11463F2ADA02}" sibTransId="{6850E41B-2BF6-4068-A48D-0E0723C144FB}"/>
    <dgm:cxn modelId="{F45AD6F3-42FC-4A11-82B3-CEF5DC9B4439}" type="presOf" srcId="{35495B38-5310-4497-84B8-3C53DB5B1432}" destId="{08AF7EFB-C340-4961-BE9F-EDA9A9C53F68}" srcOrd="0" destOrd="0" presId="urn:microsoft.com/office/officeart/2005/8/layout/chevron2"/>
    <dgm:cxn modelId="{572F82F8-72D6-4DD6-80F5-723F469B44D4}" srcId="{F9431476-ABF7-471C-83A7-07D48920D098}" destId="{980AA6E4-394E-4507-B0BC-10E3D2C6333B}" srcOrd="1" destOrd="0" parTransId="{D27E51BD-C5BD-4662-A83D-78AC20444ED1}" sibTransId="{1D11B004-2167-4D88-83B6-29F49B72204E}"/>
    <dgm:cxn modelId="{70AFD6EE-9A45-470A-B8D3-F694AA7CB693}" type="presParOf" srcId="{E7F4F6C2-5AFA-465F-8EAB-71DEAE7A7CD1}" destId="{09E958C2-1B9B-44C9-8216-7C0161653D62}" srcOrd="0" destOrd="0" presId="urn:microsoft.com/office/officeart/2005/8/layout/chevron2"/>
    <dgm:cxn modelId="{94F6D1B6-6508-49F6-A4C9-9E03C27B54E9}" type="presParOf" srcId="{09E958C2-1B9B-44C9-8216-7C0161653D62}" destId="{08AF7EFB-C340-4961-BE9F-EDA9A9C53F68}" srcOrd="0" destOrd="0" presId="urn:microsoft.com/office/officeart/2005/8/layout/chevron2"/>
    <dgm:cxn modelId="{17C16CF5-492E-49F8-BB94-F6F63A9EE4B3}" type="presParOf" srcId="{09E958C2-1B9B-44C9-8216-7C0161653D62}" destId="{DE2F405F-4CEF-4896-B64E-E093B3D21C41}" srcOrd="1" destOrd="0" presId="urn:microsoft.com/office/officeart/2005/8/layout/chevron2"/>
    <dgm:cxn modelId="{ECA0EC5B-83DE-4BD7-9390-96AF58885D05}" type="presParOf" srcId="{E7F4F6C2-5AFA-465F-8EAB-71DEAE7A7CD1}" destId="{AC563712-89BF-4E4C-B9E7-F13C0D563909}" srcOrd="1" destOrd="0" presId="urn:microsoft.com/office/officeart/2005/8/layout/chevron2"/>
    <dgm:cxn modelId="{69D2486A-A483-4AA6-8260-3E6106DFA34D}" type="presParOf" srcId="{E7F4F6C2-5AFA-465F-8EAB-71DEAE7A7CD1}" destId="{8ABD62FB-DD22-4EBF-BC0E-CD998AFF4ACB}" srcOrd="2" destOrd="0" presId="urn:microsoft.com/office/officeart/2005/8/layout/chevron2"/>
    <dgm:cxn modelId="{FE513285-82C0-48EA-A44D-3FBCC0B8D0FD}" type="presParOf" srcId="{8ABD62FB-DD22-4EBF-BC0E-CD998AFF4ACB}" destId="{7C222BB6-CE4B-4D11-B89E-743F9C8172A3}" srcOrd="0" destOrd="0" presId="urn:microsoft.com/office/officeart/2005/8/layout/chevron2"/>
    <dgm:cxn modelId="{30421BC4-9F44-4E71-93BC-D7BF90F0B955}" type="presParOf" srcId="{8ABD62FB-DD22-4EBF-BC0E-CD998AFF4ACB}" destId="{DFC3730F-CBFB-4D71-BDD6-6046A1DBBBBB}" srcOrd="1" destOrd="0" presId="urn:microsoft.com/office/officeart/2005/8/layout/chevron2"/>
    <dgm:cxn modelId="{9D54E6C6-8236-4AE4-9D1B-67A843A25A3B}" type="presParOf" srcId="{E7F4F6C2-5AFA-465F-8EAB-71DEAE7A7CD1}" destId="{029FE3EA-4192-4865-AC35-195F6CF42E38}" srcOrd="3" destOrd="0" presId="urn:microsoft.com/office/officeart/2005/8/layout/chevron2"/>
    <dgm:cxn modelId="{29B7769F-A284-442A-8902-D6B2B66E0F13}" type="presParOf" srcId="{E7F4F6C2-5AFA-465F-8EAB-71DEAE7A7CD1}" destId="{5D65DD48-748F-4A58-B9B7-31A06A0AFA84}" srcOrd="4" destOrd="0" presId="urn:microsoft.com/office/officeart/2005/8/layout/chevron2"/>
    <dgm:cxn modelId="{216A46CB-973E-43F1-A5D8-0264211754C5}" type="presParOf" srcId="{5D65DD48-748F-4A58-B9B7-31A06A0AFA84}" destId="{E0170F19-FE17-404D-A540-4DDBEC3F60B8}" srcOrd="0" destOrd="0" presId="urn:microsoft.com/office/officeart/2005/8/layout/chevron2"/>
    <dgm:cxn modelId="{7FF621A5-F642-45E9-A5AE-F3A071BEA544}" type="presParOf" srcId="{5D65DD48-748F-4A58-B9B7-31A06A0AFA84}" destId="{4D6EB453-964C-4231-9324-04FB57B68A9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BAAF3-57AF-DB4C-AA7E-201DEF224674}">
      <dsp:nvSpPr>
        <dsp:cNvPr id="0" name=""/>
        <dsp:cNvSpPr/>
      </dsp:nvSpPr>
      <dsp:spPr>
        <a:xfrm>
          <a:off x="2468" y="2550222"/>
          <a:ext cx="3007048" cy="120281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 probe intensity</a:t>
          </a:r>
        </a:p>
      </dsp:txBody>
      <dsp:txXfrm>
        <a:off x="603878" y="2550222"/>
        <a:ext cx="1804229" cy="1202819"/>
      </dsp:txXfrm>
    </dsp:sp>
    <dsp:sp modelId="{40CF29D2-C87B-DC43-8C87-0631F7D56667}">
      <dsp:nvSpPr>
        <dsp:cNvPr id="0" name=""/>
        <dsp:cNvSpPr/>
      </dsp:nvSpPr>
      <dsp:spPr>
        <a:xfrm>
          <a:off x="2708811" y="2550222"/>
          <a:ext cx="3007048" cy="1202819"/>
        </a:xfrm>
        <a:prstGeom prst="chevron">
          <a:avLst/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Calculations</a:t>
          </a:r>
        </a:p>
      </dsp:txBody>
      <dsp:txXfrm>
        <a:off x="3310221" y="2550222"/>
        <a:ext cx="1804229" cy="1202819"/>
      </dsp:txXfrm>
    </dsp:sp>
    <dsp:sp modelId="{536A3A88-AB80-3F43-9F04-F2788F6B2192}">
      <dsp:nvSpPr>
        <dsp:cNvPr id="0" name=""/>
        <dsp:cNvSpPr/>
      </dsp:nvSpPr>
      <dsp:spPr>
        <a:xfrm>
          <a:off x="5415155" y="2550222"/>
          <a:ext cx="3007048" cy="1202819"/>
        </a:xfrm>
        <a:prstGeom prst="chevron">
          <a:avLst/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Statistics and visualization</a:t>
          </a:r>
        </a:p>
      </dsp:txBody>
      <dsp:txXfrm>
        <a:off x="6016565" y="2550222"/>
        <a:ext cx="1804229" cy="1202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BAAF3-57AF-DB4C-AA7E-201DEF224674}">
      <dsp:nvSpPr>
        <dsp:cNvPr id="0" name=""/>
        <dsp:cNvSpPr/>
      </dsp:nvSpPr>
      <dsp:spPr>
        <a:xfrm>
          <a:off x="2468" y="2550222"/>
          <a:ext cx="3007048" cy="120281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Segment cells</a:t>
          </a:r>
        </a:p>
      </dsp:txBody>
      <dsp:txXfrm>
        <a:off x="603878" y="2550222"/>
        <a:ext cx="1804229" cy="1202819"/>
      </dsp:txXfrm>
    </dsp:sp>
    <dsp:sp modelId="{40CF29D2-C87B-DC43-8C87-0631F7D56667}">
      <dsp:nvSpPr>
        <dsp:cNvPr id="0" name=""/>
        <dsp:cNvSpPr/>
      </dsp:nvSpPr>
      <dsp:spPr>
        <a:xfrm>
          <a:off x="2708811" y="2550222"/>
          <a:ext cx="3007048" cy="1202819"/>
        </a:xfrm>
        <a:prstGeom prst="chevron">
          <a:avLst/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Detect granules</a:t>
          </a:r>
        </a:p>
      </dsp:txBody>
      <dsp:txXfrm>
        <a:off x="3310221" y="2550222"/>
        <a:ext cx="1804229" cy="1202819"/>
      </dsp:txXfrm>
    </dsp:sp>
    <dsp:sp modelId="{536A3A88-AB80-3F43-9F04-F2788F6B2192}">
      <dsp:nvSpPr>
        <dsp:cNvPr id="0" name=""/>
        <dsp:cNvSpPr/>
      </dsp:nvSpPr>
      <dsp:spPr>
        <a:xfrm>
          <a:off x="5415155" y="2550222"/>
          <a:ext cx="3007048" cy="1202819"/>
        </a:xfrm>
        <a:prstGeom prst="chevron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Count granules</a:t>
          </a:r>
        </a:p>
      </dsp:txBody>
      <dsp:txXfrm>
        <a:off x="6016565" y="2550222"/>
        <a:ext cx="1804229" cy="1202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E480A-96CC-419B-83A6-90ACB281D98D}">
      <dsp:nvSpPr>
        <dsp:cNvPr id="0" name=""/>
        <dsp:cNvSpPr/>
      </dsp:nvSpPr>
      <dsp:spPr>
        <a:xfrm>
          <a:off x="1450751" y="7595"/>
          <a:ext cx="2772302" cy="2069465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51FF3-7838-4519-876A-827390DC3937}">
      <dsp:nvSpPr>
        <dsp:cNvPr id="0" name=""/>
        <dsp:cNvSpPr/>
      </dsp:nvSpPr>
      <dsp:spPr>
        <a:xfrm>
          <a:off x="1450751" y="2077060"/>
          <a:ext cx="2772302" cy="889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Image Processing</a:t>
          </a:r>
        </a:p>
      </dsp:txBody>
      <dsp:txXfrm>
        <a:off x="1450751" y="2077060"/>
        <a:ext cx="1952325" cy="889869"/>
      </dsp:txXfrm>
    </dsp:sp>
    <dsp:sp modelId="{7E7A77D4-3B7F-4BC0-BAFD-09A792457DDF}">
      <dsp:nvSpPr>
        <dsp:cNvPr id="0" name=""/>
        <dsp:cNvSpPr/>
      </dsp:nvSpPr>
      <dsp:spPr>
        <a:xfrm>
          <a:off x="3481500" y="2218407"/>
          <a:ext cx="970305" cy="97030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09E43-C1CB-4BA3-96C9-C59EED48AF89}">
      <dsp:nvSpPr>
        <dsp:cNvPr id="0" name=""/>
        <dsp:cNvSpPr/>
      </dsp:nvSpPr>
      <dsp:spPr>
        <a:xfrm>
          <a:off x="4692193" y="7595"/>
          <a:ext cx="2772302" cy="206946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2310E-017F-4B3C-A257-0903A38DEA0B}">
      <dsp:nvSpPr>
        <dsp:cNvPr id="0" name=""/>
        <dsp:cNvSpPr/>
      </dsp:nvSpPr>
      <dsp:spPr>
        <a:xfrm>
          <a:off x="4692193" y="2077060"/>
          <a:ext cx="2772302" cy="889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File Handling </a:t>
          </a:r>
        </a:p>
      </dsp:txBody>
      <dsp:txXfrm>
        <a:off x="4692193" y="2077060"/>
        <a:ext cx="1952325" cy="889869"/>
      </dsp:txXfrm>
    </dsp:sp>
    <dsp:sp modelId="{E3A5649E-14EB-499C-8C34-16B126BE74AB}">
      <dsp:nvSpPr>
        <dsp:cNvPr id="0" name=""/>
        <dsp:cNvSpPr/>
      </dsp:nvSpPr>
      <dsp:spPr>
        <a:xfrm>
          <a:off x="6722943" y="2218407"/>
          <a:ext cx="970305" cy="97030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F9045-6F91-4CB5-9D82-02D87D8ABF63}">
      <dsp:nvSpPr>
        <dsp:cNvPr id="0" name=""/>
        <dsp:cNvSpPr/>
      </dsp:nvSpPr>
      <dsp:spPr>
        <a:xfrm>
          <a:off x="3071472" y="3669286"/>
          <a:ext cx="2772302" cy="2069465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6"/>
          <a:srcRect/>
          <a:stretch>
            <a:fillRect l="-11000" r="-1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67AAB-AE17-4CFC-9324-E80200D8B438}">
      <dsp:nvSpPr>
        <dsp:cNvPr id="0" name=""/>
        <dsp:cNvSpPr/>
      </dsp:nvSpPr>
      <dsp:spPr>
        <a:xfrm>
          <a:off x="3071472" y="5738751"/>
          <a:ext cx="2772302" cy="889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Statistics and Plotting</a:t>
          </a:r>
        </a:p>
      </dsp:txBody>
      <dsp:txXfrm>
        <a:off x="3071472" y="5738751"/>
        <a:ext cx="1952325" cy="889869"/>
      </dsp:txXfrm>
    </dsp:sp>
    <dsp:sp modelId="{99D7074D-147C-4727-8B0C-B28DEB6BBBDC}">
      <dsp:nvSpPr>
        <dsp:cNvPr id="0" name=""/>
        <dsp:cNvSpPr/>
      </dsp:nvSpPr>
      <dsp:spPr>
        <a:xfrm>
          <a:off x="5102221" y="5880099"/>
          <a:ext cx="970305" cy="97030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F7EFB-C340-4961-BE9F-EDA9A9C53F68}">
      <dsp:nvSpPr>
        <dsp:cNvPr id="0" name=""/>
        <dsp:cNvSpPr/>
      </dsp:nvSpPr>
      <dsp:spPr>
        <a:xfrm rot="5400000">
          <a:off x="-182915" y="185676"/>
          <a:ext cx="1219434" cy="8536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Masks</a:t>
          </a:r>
        </a:p>
      </dsp:txBody>
      <dsp:txXfrm rot="-5400000">
        <a:off x="0" y="429563"/>
        <a:ext cx="853604" cy="365830"/>
      </dsp:txXfrm>
    </dsp:sp>
    <dsp:sp modelId="{DE2F405F-4CEF-4896-B64E-E093B3D21C41}">
      <dsp:nvSpPr>
        <dsp:cNvPr id="0" name=""/>
        <dsp:cNvSpPr/>
      </dsp:nvSpPr>
      <dsp:spPr>
        <a:xfrm rot="5400000">
          <a:off x="3973627" y="-3117262"/>
          <a:ext cx="793049" cy="70330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CellPose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Numpy.Array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SciPy Sobel/ Histogram</a:t>
          </a:r>
        </a:p>
      </dsp:txBody>
      <dsp:txXfrm rot="-5400000">
        <a:off x="853605" y="41473"/>
        <a:ext cx="6994382" cy="715623"/>
      </dsp:txXfrm>
    </dsp:sp>
    <dsp:sp modelId="{7C222BB6-CE4B-4D11-B89E-743F9C8172A3}">
      <dsp:nvSpPr>
        <dsp:cNvPr id="0" name=""/>
        <dsp:cNvSpPr/>
      </dsp:nvSpPr>
      <dsp:spPr>
        <a:xfrm rot="5400000">
          <a:off x="-182915" y="1204949"/>
          <a:ext cx="1219434" cy="8536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Colocalize</a:t>
          </a:r>
        </a:p>
      </dsp:txBody>
      <dsp:txXfrm rot="-5400000">
        <a:off x="0" y="1448836"/>
        <a:ext cx="853604" cy="365830"/>
      </dsp:txXfrm>
    </dsp:sp>
    <dsp:sp modelId="{DFC3730F-CBFB-4D71-BDD6-6046A1DBBBBB}">
      <dsp:nvSpPr>
        <dsp:cNvPr id="0" name=""/>
        <dsp:cNvSpPr/>
      </dsp:nvSpPr>
      <dsp:spPr>
        <a:xfrm rot="5400000">
          <a:off x="3973835" y="-2098196"/>
          <a:ext cx="792632" cy="70330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Overlay masks from different channels and check for colocalization</a:t>
          </a:r>
        </a:p>
      </dsp:txBody>
      <dsp:txXfrm rot="-5400000">
        <a:off x="853604" y="1060728"/>
        <a:ext cx="6994402" cy="715246"/>
      </dsp:txXfrm>
    </dsp:sp>
    <dsp:sp modelId="{E0170F19-FE17-404D-A540-4DDBEC3F60B8}">
      <dsp:nvSpPr>
        <dsp:cNvPr id="0" name=""/>
        <dsp:cNvSpPr/>
      </dsp:nvSpPr>
      <dsp:spPr>
        <a:xfrm rot="5400000">
          <a:off x="-182915" y="2224223"/>
          <a:ext cx="1219434" cy="8536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Determine Enrichment</a:t>
          </a:r>
        </a:p>
      </dsp:txBody>
      <dsp:txXfrm rot="-5400000">
        <a:off x="0" y="2468110"/>
        <a:ext cx="853604" cy="365830"/>
      </dsp:txXfrm>
    </dsp:sp>
    <dsp:sp modelId="{4D6EB453-964C-4231-9324-04FB57B68A9D}">
      <dsp:nvSpPr>
        <dsp:cNvPr id="0" name=""/>
        <dsp:cNvSpPr/>
      </dsp:nvSpPr>
      <dsp:spPr>
        <a:xfrm rot="5400000">
          <a:off x="3973835" y="-1078923"/>
          <a:ext cx="792632" cy="70330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Generate ‘donut’ mask to determine background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Determine ‘max’ intensity inside of probe trace </a:t>
          </a:r>
        </a:p>
      </dsp:txBody>
      <dsp:txXfrm rot="-5400000">
        <a:off x="853604" y="2080001"/>
        <a:ext cx="6994402" cy="715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107C-3D5F-4C4C-9DD0-4E90BC42636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90581-055E-8549-8410-A07A3093F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0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FCB4-46A2-9B40-BE7B-F11A9C1D84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6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90581-055E-8549-8410-A07A3093F0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2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FCB4-46A2-9B40-BE7B-F11A9C1D84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85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FCB4-46A2-9B40-BE7B-F11A9C1D84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83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FCB4-46A2-9B40-BE7B-F11A9C1D84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18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BFCB4-46A2-9B40-BE7B-F11A9C1D84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80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32AF6-7F18-4A8B-AC1F-2E6B574A4F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7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82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60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7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4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60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49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8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4A5C-8445-DC42-8941-7C944FFAC09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99FD6-AC1C-2342-ADA7-388BBEB32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4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15C9-86E2-D243-9564-AD7E1146E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recruitment of Riboglow to stress granules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61382-AE67-E841-B60A-94BFE700F0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Erin Richards and Rosie Garris</a:t>
            </a:r>
            <a:br>
              <a:rPr lang="en-US" dirty="0"/>
            </a:br>
            <a:r>
              <a:rPr lang="en-US" dirty="0"/>
              <a:t>SWEFS, Group 5</a:t>
            </a:r>
          </a:p>
        </p:txBody>
      </p:sp>
    </p:spTree>
    <p:extLst>
      <p:ext uri="{BB962C8B-B14F-4D97-AF65-F5344CB8AC3E}">
        <p14:creationId xmlns:p14="http://schemas.microsoft.com/office/powerpoint/2010/main" val="381389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CCEA-A272-8D46-A642-118A8B25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Cells form protein-RNA aggregates called stress granules under stress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AF6E2-FCEE-2B44-A9FC-0E8B49EEF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76"/>
          <a:stretch/>
        </p:blipFill>
        <p:spPr>
          <a:xfrm>
            <a:off x="580336" y="1885761"/>
            <a:ext cx="7983327" cy="4448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6F2EF-6761-8A46-9D20-9C03C4330CA5}"/>
              </a:ext>
            </a:extLst>
          </p:cNvPr>
          <p:cNvSpPr txBox="1"/>
          <p:nvPr/>
        </p:nvSpPr>
        <p:spPr>
          <a:xfrm>
            <a:off x="6326746" y="6458411"/>
            <a:ext cx="267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Khong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2017 Mol Cell</a:t>
            </a:r>
          </a:p>
        </p:txBody>
      </p:sp>
    </p:spTree>
    <p:extLst>
      <p:ext uri="{BB962C8B-B14F-4D97-AF65-F5344CB8AC3E}">
        <p14:creationId xmlns:p14="http://schemas.microsoft.com/office/powerpoint/2010/main" val="3941386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110B-6660-8A4C-A595-983DD1F9E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1474228"/>
            <a:ext cx="3053334" cy="3909543"/>
          </a:xfrm>
        </p:spPr>
        <p:txBody>
          <a:bodyPr>
            <a:normAutofit/>
          </a:bodyPr>
          <a:lstStyle/>
          <a:p>
            <a:r>
              <a:rPr lang="en-US" dirty="0"/>
              <a:t>Riboglow-tagged RNA gets recruited to stress granules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D1B67-0E9F-BE49-BD74-127356D81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59" t="31378" r="50835" b="25548"/>
          <a:stretch/>
        </p:blipFill>
        <p:spPr>
          <a:xfrm>
            <a:off x="3255264" y="459619"/>
            <a:ext cx="2779776" cy="3210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56BB8-F0D0-FB48-90E7-A0597FD94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2" b="22089"/>
          <a:stretch/>
        </p:blipFill>
        <p:spPr>
          <a:xfrm>
            <a:off x="3938016" y="4086328"/>
            <a:ext cx="4852416" cy="2406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C9AEF-51DB-4A46-A7DB-BC1667C7E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65" t="31542" r="24729" b="25385"/>
          <a:stretch/>
        </p:blipFill>
        <p:spPr>
          <a:xfrm>
            <a:off x="6162294" y="523181"/>
            <a:ext cx="2779776" cy="3210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0FCE6B-976D-464B-84ED-669209455BAB}"/>
              </a:ext>
            </a:extLst>
          </p:cNvPr>
          <p:cNvSpPr txBox="1"/>
          <p:nvPr/>
        </p:nvSpPr>
        <p:spPr>
          <a:xfrm>
            <a:off x="3544594" y="180459"/>
            <a:ext cx="220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stress granule marker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06BC3-E0A1-3545-AB16-2CD7B33BBADE}"/>
              </a:ext>
            </a:extLst>
          </p:cNvPr>
          <p:cNvSpPr txBox="1"/>
          <p:nvPr/>
        </p:nvSpPr>
        <p:spPr>
          <a:xfrm>
            <a:off x="6719967" y="180459"/>
            <a:ext cx="166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44F57"/>
                </a:solidFill>
              </a:rPr>
              <a:t>Riboglow probe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EBCD9-9BEB-644E-A269-1CEE7E2BD88D}"/>
              </a:ext>
            </a:extLst>
          </p:cNvPr>
          <p:cNvSpPr txBox="1"/>
          <p:nvPr/>
        </p:nvSpPr>
        <p:spPr>
          <a:xfrm rot="16200000">
            <a:off x="2607607" y="5104935"/>
            <a:ext cx="224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fluorescence intensity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DF5D-9559-634E-ABAD-06ABCB92AD93}"/>
              </a:ext>
            </a:extLst>
          </p:cNvPr>
          <p:cNvSpPr txBox="1"/>
          <p:nvPr/>
        </p:nvSpPr>
        <p:spPr>
          <a:xfrm>
            <a:off x="5881046" y="6395779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18A19C-EBAF-7C45-9233-B9C158FFF5A6}"/>
              </a:ext>
            </a:extLst>
          </p:cNvPr>
          <p:cNvCxnSpPr/>
          <p:nvPr/>
        </p:nvCxnSpPr>
        <p:spPr>
          <a:xfrm flipV="1">
            <a:off x="3803904" y="2779776"/>
            <a:ext cx="329184" cy="134112"/>
          </a:xfrm>
          <a:prstGeom prst="straightConnector1">
            <a:avLst/>
          </a:prstGeom>
          <a:ln w="38100">
            <a:solidFill>
              <a:srgbClr val="E44F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25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FDB0-7BF9-774E-892B-825E146C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-119061"/>
            <a:ext cx="7886700" cy="2852737"/>
          </a:xfrm>
        </p:spPr>
        <p:txBody>
          <a:bodyPr>
            <a:noAutofit/>
          </a:bodyPr>
          <a:lstStyle/>
          <a:p>
            <a:r>
              <a:rPr lang="en-US" sz="4800" b="1" dirty="0"/>
              <a:t>How efficiently are Riboglow-tagged RNAs recruited to stress granules?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E5226-0A79-0C48-A4CC-49AF1645F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2877312"/>
            <a:ext cx="7886700" cy="32123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proportion of stress granules in a cell contain Riboglow probe?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How enriched is Riboglow probe in the stress granules compared to background levels in the cytosol?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Does a newer version of Riboglow perform better in this assay than the original Riboglow system?</a:t>
            </a:r>
          </a:p>
        </p:txBody>
      </p:sp>
    </p:spTree>
    <p:extLst>
      <p:ext uri="{BB962C8B-B14F-4D97-AF65-F5344CB8AC3E}">
        <p14:creationId xmlns:p14="http://schemas.microsoft.com/office/powerpoint/2010/main" val="2358450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918A39A-4B18-FF45-BA55-5703604053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472960"/>
              </p:ext>
            </p:extLst>
          </p:nvPr>
        </p:nvGraphicFramePr>
        <p:xfrm>
          <a:off x="359664" y="2658124"/>
          <a:ext cx="8424672" cy="6303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F10E155-20F4-2647-B7D4-BEECAC7F4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161942"/>
              </p:ext>
            </p:extLst>
          </p:nvPr>
        </p:nvGraphicFramePr>
        <p:xfrm>
          <a:off x="359664" y="1252338"/>
          <a:ext cx="8424672" cy="6303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Title 16">
            <a:extLst>
              <a:ext uri="{FF2B5EF4-FFF2-40B4-BE49-F238E27FC236}">
                <a16:creationId xmlns:a16="http://schemas.microsoft.com/office/drawing/2014/main" id="{B0AA95EA-1201-5349-89E0-F4C6377B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6102"/>
            <a:ext cx="7886700" cy="1325563"/>
          </a:xfrm>
        </p:spPr>
        <p:txBody>
          <a:bodyPr/>
          <a:lstStyle/>
          <a:p>
            <a:r>
              <a:rPr lang="en-US" dirty="0"/>
              <a:t>Overall workflow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58AC25-AA4C-0D44-BB50-0EC37FDC8FE0}"/>
              </a:ext>
            </a:extLst>
          </p:cNvPr>
          <p:cNvSpPr txBox="1"/>
          <p:nvPr/>
        </p:nvSpPr>
        <p:spPr>
          <a:xfrm>
            <a:off x="628650" y="1391478"/>
            <a:ext cx="7600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Overall inputs: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Three-channel images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Overall outputs: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Fraction of granules that contain Riboglow probe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Enrichment of Riboglow probe in granules over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Comparison of new version of Riboglow to original version</a:t>
            </a:r>
          </a:p>
        </p:txBody>
      </p:sp>
    </p:spTree>
    <p:extLst>
      <p:ext uri="{BB962C8B-B14F-4D97-AF65-F5344CB8AC3E}">
        <p14:creationId xmlns:p14="http://schemas.microsoft.com/office/powerpoint/2010/main" val="636874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1DAABB7-1205-490D-833F-41CA6D6CAE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7108035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8977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3D2B-AAF1-4F04-A921-93360FE1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807"/>
            <a:ext cx="7886700" cy="994172"/>
          </a:xfrm>
        </p:spPr>
        <p:txBody>
          <a:bodyPr/>
          <a:lstStyle/>
          <a:p>
            <a:r>
              <a:rPr lang="en-US" dirty="0"/>
              <a:t>Image Processing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398B72F-E773-49A4-BF2D-F973ACBB7E69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001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800x1000-pixel, three-channel images (.</a:t>
            </a:r>
            <a:r>
              <a:rPr lang="en-US" dirty="0" err="1"/>
              <a:t>tif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C2: Riboglow probe</a:t>
            </a:r>
          </a:p>
          <a:p>
            <a:pPr lvl="1"/>
            <a:r>
              <a:rPr lang="en-US" dirty="0"/>
              <a:t>C3: Expression marker for Riboglow-tagged RNA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  <a:endParaRPr lang="en-US" dirty="0"/>
          </a:p>
          <a:p>
            <a:r>
              <a:rPr lang="en-US" dirty="0"/>
              <a:t>Mask of cells in the images that have Riboglow probe and are expressing the Riboglow-tagged RNA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Segment cells</a:t>
            </a:r>
            <a:br>
              <a:rPr lang="en-US" sz="4400" dirty="0"/>
            </a:br>
            <a:r>
              <a:rPr lang="en-US" sz="2400" i="1" dirty="0"/>
              <a:t>For each image in each group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472830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800x1000-pixel, three-channel images (.</a:t>
            </a:r>
            <a:r>
              <a:rPr lang="en-US" dirty="0" err="1"/>
              <a:t>tif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C1: Stress granule marker</a:t>
            </a:r>
          </a:p>
          <a:p>
            <a:pPr lvl="1"/>
            <a:r>
              <a:rPr lang="en-US" dirty="0"/>
              <a:t>C2: Riboglow probe</a:t>
            </a:r>
          </a:p>
          <a:p>
            <a:r>
              <a:rPr lang="en-US" dirty="0"/>
              <a:t>Mask of cells in the images that have Riboglow probe and are expressing the Riboglow-tagged RNA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  <a:endParaRPr lang="en-US" dirty="0"/>
          </a:p>
          <a:p>
            <a:r>
              <a:rPr lang="en-US" dirty="0"/>
              <a:t>Mask of granules in granule marker channel</a:t>
            </a:r>
          </a:p>
          <a:p>
            <a:r>
              <a:rPr lang="en-US" dirty="0"/>
              <a:t>Mask of granules in Riboglow probe channel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  <a:solidFill>
            <a:srgbClr val="3EC7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Detect granules</a:t>
            </a:r>
            <a:br>
              <a:rPr lang="en-US" sz="4400" dirty="0"/>
            </a:br>
            <a:r>
              <a:rPr lang="en-US" sz="2400" i="1" dirty="0"/>
              <a:t>For each cell in each image in each group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4830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Mask of granules in granule marker channel</a:t>
            </a:r>
          </a:p>
          <a:p>
            <a:r>
              <a:rPr lang="en-US" dirty="0"/>
              <a:t>Mask of granules in Riboglow probe channel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  <a:endParaRPr lang="en-US" dirty="0"/>
          </a:p>
          <a:p>
            <a:r>
              <a:rPr lang="en-US" dirty="0"/>
              <a:t>Number of granules in granule marker channel (total granules)</a:t>
            </a:r>
          </a:p>
          <a:p>
            <a:r>
              <a:rPr lang="en-US" dirty="0"/>
              <a:t>Mask of granules that overlap in granule marker channel and Riboglow probe channel</a:t>
            </a:r>
          </a:p>
          <a:p>
            <a:r>
              <a:rPr lang="en-US" dirty="0"/>
              <a:t>Number of granules that overlap in granule marker channel and Riboglow probe channel (overlapping granules)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Count colocalized granules</a:t>
            </a:r>
            <a:br>
              <a:rPr lang="en-US" sz="4400" dirty="0"/>
            </a:br>
            <a:r>
              <a:rPr lang="en-US" sz="2400" i="1" dirty="0"/>
              <a:t>For each cell in each image in each group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89606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Mask (list of lists) of granules that overlap in granule marker channel and Riboglow probe channel</a:t>
            </a:r>
          </a:p>
          <a:p>
            <a:r>
              <a:rPr lang="en-US" dirty="0"/>
              <a:t>800x1000-pixel, three-channel images (.</a:t>
            </a:r>
            <a:r>
              <a:rPr lang="en-US" dirty="0" err="1"/>
              <a:t>tif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C2: Riboglow probe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</a:p>
          <a:p>
            <a:r>
              <a:rPr lang="en-US" dirty="0"/>
              <a:t>Average Riboglow probe intensity in mask of overlapping granules (Riboglow probe intensity in granules)</a:t>
            </a:r>
          </a:p>
          <a:p>
            <a:r>
              <a:rPr lang="en-US" dirty="0"/>
              <a:t>Average Riboglow probe intensity in mask that is a ring around overlapping granules (Riboglow probe intensity in background)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Get probe intensity</a:t>
            </a:r>
            <a:br>
              <a:rPr lang="en-US" sz="4400" dirty="0"/>
            </a:br>
            <a:r>
              <a:rPr lang="en-US" sz="2400" i="1" dirty="0"/>
              <a:t>For each granule in each cell in each image in each group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3786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073F903-FCBE-3949-AFF8-864A0210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173" y="399589"/>
            <a:ext cx="5532885" cy="6043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E8375-67CE-4145-ADC9-B8E0A7A92CBA}"/>
              </a:ext>
            </a:extLst>
          </p:cNvPr>
          <p:cNvSpPr txBox="1"/>
          <p:nvPr/>
        </p:nvSpPr>
        <p:spPr>
          <a:xfrm>
            <a:off x="6326746" y="6458411"/>
            <a:ext cx="2676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Pitchiaya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2014 Chem Rev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2B0C8A-26B7-E34F-8C2C-718911ED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42" y="414528"/>
            <a:ext cx="2883018" cy="6043883"/>
          </a:xfrm>
        </p:spPr>
        <p:txBody>
          <a:bodyPr>
            <a:normAutofit/>
          </a:bodyPr>
          <a:lstStyle/>
          <a:p>
            <a:r>
              <a:rPr lang="en-US" dirty="0"/>
              <a:t>Proper RNA localization is critical for cellular function</a:t>
            </a:r>
          </a:p>
        </p:txBody>
      </p:sp>
    </p:spTree>
    <p:extLst>
      <p:ext uri="{BB962C8B-B14F-4D97-AF65-F5344CB8AC3E}">
        <p14:creationId xmlns:p14="http://schemas.microsoft.com/office/powerpoint/2010/main" val="184431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633F-8C05-4C30-812D-A73AAA723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88" y="436067"/>
            <a:ext cx="3325055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Handling </a:t>
            </a:r>
            <a:r>
              <a:rPr lang="en-US" dirty="0" err="1"/>
              <a:t>ndarray</a:t>
            </a:r>
            <a:r>
              <a:rPr lang="en-US" dirty="0"/>
              <a:t>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9939-BBF4-4640-87CF-78565328FD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N-dimensional array objects : list of lists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Troubleshooting:</a:t>
            </a:r>
          </a:p>
          <a:p>
            <a:pPr lvl="1"/>
            <a:r>
              <a:rPr lang="en-US" dirty="0"/>
              <a:t>Save masks/ colocalization to files</a:t>
            </a:r>
          </a:p>
          <a:p>
            <a:pPr lvl="1"/>
            <a:r>
              <a:rPr lang="en-US" dirty="0"/>
              <a:t>Output errors to file 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A9204-DAF5-4DA4-8A79-ACE365C447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Possible Errors</a:t>
            </a:r>
            <a:endParaRPr lang="en-US" dirty="0"/>
          </a:p>
          <a:p>
            <a:r>
              <a:rPr lang="en-US" dirty="0"/>
              <a:t>Thresholding- image type</a:t>
            </a:r>
          </a:p>
          <a:p>
            <a:r>
              <a:rPr lang="en-US" dirty="0"/>
              <a:t>Imperfect overlap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E74718-1599-4820-961F-DB45F3093523}"/>
              </a:ext>
            </a:extLst>
          </p:cNvPr>
          <p:cNvSpPr/>
          <p:nvPr/>
        </p:nvSpPr>
        <p:spPr>
          <a:xfrm>
            <a:off x="3573561" y="297408"/>
            <a:ext cx="5364956" cy="887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CellPose</a:t>
            </a:r>
            <a:r>
              <a:rPr lang="en-US" dirty="0"/>
              <a:t>		</a:t>
            </a:r>
            <a:r>
              <a:rPr lang="en-US" dirty="0" err="1"/>
              <a:t>Numpy</a:t>
            </a:r>
            <a:r>
              <a:rPr lang="en-US" dirty="0"/>
              <a:t>		SciPy</a:t>
            </a:r>
          </a:p>
        </p:txBody>
      </p:sp>
    </p:spTree>
    <p:extLst>
      <p:ext uri="{BB962C8B-B14F-4D97-AF65-F5344CB8AC3E}">
        <p14:creationId xmlns:p14="http://schemas.microsoft.com/office/powerpoint/2010/main" val="53872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229B-50FE-4E96-93E8-32C1F1E0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2F26-D0D4-4CF1-B5E5-783AFD434E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PRE-PROCESSING</a:t>
            </a:r>
          </a:p>
          <a:p>
            <a:r>
              <a:rPr lang="en-US" dirty="0"/>
              <a:t>Process inputs</a:t>
            </a:r>
          </a:p>
          <a:p>
            <a:r>
              <a:rPr lang="en-US" dirty="0"/>
              <a:t>Sort images by channel</a:t>
            </a:r>
          </a:p>
          <a:p>
            <a:r>
              <a:rPr lang="en-US" dirty="0"/>
              <a:t>Convert image file format ( if necessary)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1BA2F-1D4F-4E83-BB97-8AB6FEFAD3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OUTPUTS</a:t>
            </a:r>
          </a:p>
          <a:p>
            <a:r>
              <a:rPr lang="en-US" dirty="0"/>
              <a:t>Output masks to files</a:t>
            </a:r>
          </a:p>
          <a:p>
            <a:r>
              <a:rPr lang="en-US" dirty="0"/>
              <a:t>Generate output CSV containing</a:t>
            </a:r>
          </a:p>
          <a:p>
            <a:pPr lvl="1"/>
            <a:r>
              <a:rPr lang="en-US" dirty="0"/>
              <a:t>Image name</a:t>
            </a:r>
          </a:p>
          <a:p>
            <a:pPr lvl="1"/>
            <a:r>
              <a:rPr lang="en-US" dirty="0"/>
              <a:t>Files used for each channel</a:t>
            </a:r>
          </a:p>
          <a:p>
            <a:pPr lvl="1"/>
            <a:r>
              <a:rPr lang="en-US" dirty="0"/>
              <a:t>Cell in image</a:t>
            </a:r>
          </a:p>
          <a:p>
            <a:pPr lvl="1"/>
            <a:r>
              <a:rPr lang="en-US" dirty="0"/>
              <a:t>SG per that cell</a:t>
            </a:r>
          </a:p>
          <a:p>
            <a:pPr lvl="1"/>
            <a:r>
              <a:rPr lang="en-US" dirty="0"/>
              <a:t># SG with probe colocalized</a:t>
            </a:r>
          </a:p>
          <a:p>
            <a:pPr lvl="1"/>
            <a:r>
              <a:rPr lang="en-US" dirty="0"/>
              <a:t>Enrichment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56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76416A-9577-4379-AE7E-E9D24311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3450432" cy="1325563"/>
          </a:xfrm>
        </p:spPr>
        <p:txBody>
          <a:bodyPr/>
          <a:lstStyle/>
          <a:p>
            <a:r>
              <a:rPr lang="en-US" dirty="0"/>
              <a:t>Possible Errors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62680F-D0F9-4794-AE48-9BEE52151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89A0A2-471B-47AC-BBF7-F33F423169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Strings </a:t>
            </a:r>
          </a:p>
          <a:p>
            <a:r>
              <a:rPr lang="en-US" dirty="0" err="1"/>
              <a:t>Pandas.dataframe</a:t>
            </a:r>
            <a:r>
              <a:rPr lang="en-US" dirty="0"/>
              <a:t> objects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B0F4E-333D-4B9E-A323-9A8DE4C38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Possible Errors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B95B04-1097-49FF-B236-C4E3AC79457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FileNotFoundError</a:t>
            </a:r>
            <a:endParaRPr lang="en-US" dirty="0"/>
          </a:p>
          <a:p>
            <a:pPr lvl="1"/>
            <a:r>
              <a:rPr lang="en-US" dirty="0"/>
              <a:t>FATAL</a:t>
            </a:r>
          </a:p>
          <a:p>
            <a:r>
              <a:rPr lang="en-US" dirty="0"/>
              <a:t>Individual config value issues</a:t>
            </a:r>
          </a:p>
          <a:p>
            <a:pPr lvl="1"/>
            <a:r>
              <a:rPr lang="en-US" dirty="0"/>
              <a:t>Inputs from the config file will need error handling</a:t>
            </a:r>
          </a:p>
          <a:p>
            <a:r>
              <a:rPr lang="en-US" dirty="0"/>
              <a:t>Missing Values </a:t>
            </a:r>
          </a:p>
          <a:p>
            <a:pPr lvl="1"/>
            <a:r>
              <a:rPr lang="en-US" dirty="0"/>
              <a:t>Handling for </a:t>
            </a:r>
            <a:r>
              <a:rPr lang="en-US" dirty="0" err="1"/>
              <a:t>NaN</a:t>
            </a:r>
            <a:r>
              <a:rPr lang="en-US" dirty="0"/>
              <a:t> values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71FD93-EDEC-4BFD-9BD1-AA717418944A}"/>
              </a:ext>
            </a:extLst>
          </p:cNvPr>
          <p:cNvSpPr/>
          <p:nvPr/>
        </p:nvSpPr>
        <p:spPr>
          <a:xfrm>
            <a:off x="3339101" y="117633"/>
            <a:ext cx="5726317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		OS		</a:t>
            </a:r>
            <a:r>
              <a:rPr lang="en-US" dirty="0" err="1"/>
              <a:t>Numpy</a:t>
            </a:r>
            <a:r>
              <a:rPr lang="en-US" dirty="0"/>
              <a:t>		</a:t>
            </a:r>
            <a:r>
              <a:rPr lang="en-US" dirty="0" err="1"/>
              <a:t>ConfigParser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2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Number of total granules </a:t>
            </a:r>
          </a:p>
          <a:p>
            <a:r>
              <a:rPr lang="en-US" dirty="0"/>
              <a:t>Number of overlapping granules</a:t>
            </a:r>
          </a:p>
          <a:p>
            <a:r>
              <a:rPr lang="en-US" dirty="0"/>
              <a:t>Average Riboglow probe intensity in granules</a:t>
            </a:r>
          </a:p>
          <a:p>
            <a:r>
              <a:rPr lang="en-US" dirty="0"/>
              <a:t>Average Riboglow probe intensity in background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</a:p>
          <a:p>
            <a:r>
              <a:rPr lang="en-US" dirty="0"/>
              <a:t>Ratio of overlapping granules: total number of granules </a:t>
            </a:r>
          </a:p>
          <a:p>
            <a:r>
              <a:rPr lang="en-US" dirty="0"/>
              <a:t>Ratio of average Riboglow probe intensity granules: average Riboglow probe intensity in background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  <a:solidFill>
            <a:srgbClr val="268FBE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Calculate</a:t>
            </a:r>
            <a:br>
              <a:rPr lang="en-US" sz="4400" dirty="0"/>
            </a:br>
            <a:r>
              <a:rPr lang="en-US" sz="2400" i="1" dirty="0"/>
              <a:t>For (each granule in) each cell in each image in each group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93879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Inputs:</a:t>
            </a:r>
            <a:endParaRPr lang="en-US" dirty="0"/>
          </a:p>
          <a:p>
            <a:r>
              <a:rPr lang="en-US" dirty="0"/>
              <a:t>Ratio of overlapping granules: total number of granules </a:t>
            </a:r>
          </a:p>
          <a:p>
            <a:r>
              <a:rPr lang="en-US" dirty="0"/>
              <a:t>Ratio of average Riboglow probe intensity granules: average Riboglow probe intensity in background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Outputs:</a:t>
            </a:r>
          </a:p>
          <a:p>
            <a:r>
              <a:rPr lang="en-US" dirty="0"/>
              <a:t>Statistical comparison of new version of Riboglow to original version</a:t>
            </a:r>
          </a:p>
          <a:p>
            <a:r>
              <a:rPr lang="en-US" dirty="0"/>
              <a:t>Violin plot of fraction of granules that contain Riboglow probe</a:t>
            </a:r>
          </a:p>
          <a:p>
            <a:r>
              <a:rPr lang="en-US" dirty="0"/>
              <a:t>Violin plot of enrichment of Riboglow probe in granules over background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Statistics and visualization</a:t>
            </a:r>
            <a:br>
              <a:rPr lang="en-US" sz="4400" dirty="0"/>
            </a:br>
            <a:r>
              <a:rPr lang="en-US" sz="2400" i="1" dirty="0"/>
              <a:t>For each cell in each group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90023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EFEE-0931-4AA2-809D-31390F2D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97" y="427434"/>
            <a:ext cx="324873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Plotting Errors and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1220E-E183-4AE8-A554-1C6F2D2FE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0FEC7-F22B-4C84-B58B-8BEB74FAC6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</a:t>
            </a:r>
            <a:r>
              <a:rPr lang="en-US" dirty="0"/>
              <a:t> object </a:t>
            </a:r>
          </a:p>
          <a:p>
            <a:r>
              <a:rPr lang="en-US" dirty="0"/>
              <a:t>Plotter objects</a:t>
            </a:r>
          </a:p>
          <a:p>
            <a:r>
              <a:rPr lang="en-US" dirty="0"/>
              <a:t>Strings</a:t>
            </a:r>
            <a:r>
              <a:rPr lang="en-US" dirty="0">
                <a:sym typeface="Wingdings" panose="05000000000000000000" pitchFamily="2" charset="2"/>
              </a:rPr>
              <a:t> int/float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Troubleshooting: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try/except to handle converting strings to int/float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Possibly fatal?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1DEBFA-288F-4B91-9297-41528B9EF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Error Handling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036CB-C4D8-4501-BCDA-832F521FC6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TypeError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90FE34-B09F-4282-87F3-9FBAB23E58BB}"/>
              </a:ext>
            </a:extLst>
          </p:cNvPr>
          <p:cNvSpPr/>
          <p:nvPr/>
        </p:nvSpPr>
        <p:spPr>
          <a:xfrm>
            <a:off x="3700462" y="220861"/>
            <a:ext cx="5364956" cy="887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r>
              <a:rPr lang="en-US" dirty="0"/>
              <a:t>	Pandas		OS		Math	</a:t>
            </a:r>
          </a:p>
        </p:txBody>
      </p:sp>
    </p:spTree>
    <p:extLst>
      <p:ext uri="{BB962C8B-B14F-4D97-AF65-F5344CB8AC3E}">
        <p14:creationId xmlns:p14="http://schemas.microsoft.com/office/powerpoint/2010/main" val="2338959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Parse input arguments.</a:t>
            </a:r>
          </a:p>
          <a:p>
            <a:pPr marL="514350" indent="-514350">
              <a:buAutoNum type="arabicPeriod"/>
            </a:pPr>
            <a:r>
              <a:rPr lang="en-US" dirty="0"/>
              <a:t>Import images.</a:t>
            </a:r>
          </a:p>
          <a:p>
            <a:pPr marL="514350" indent="-514350">
              <a:buAutoNum type="arabicPeriod"/>
            </a:pPr>
            <a:r>
              <a:rPr lang="en-US" dirty="0"/>
              <a:t>Feed imported images into cell segmentation function.</a:t>
            </a:r>
          </a:p>
          <a:p>
            <a:pPr marL="514350" indent="-514350">
              <a:buAutoNum type="arabicPeriod"/>
            </a:pPr>
            <a:r>
              <a:rPr lang="en-US" dirty="0"/>
              <a:t>Feed cell masks into granule detection function.</a:t>
            </a:r>
          </a:p>
          <a:p>
            <a:pPr marL="514350" indent="-514350">
              <a:buAutoNum type="arabicPeriod"/>
            </a:pPr>
            <a:r>
              <a:rPr lang="en-US" dirty="0"/>
              <a:t>Feed granule masks into counting function.</a:t>
            </a:r>
          </a:p>
          <a:p>
            <a:pPr marL="514350" indent="-514350">
              <a:buAutoNum type="arabicPeriod"/>
            </a:pPr>
            <a:r>
              <a:rPr lang="en-US" dirty="0"/>
              <a:t>Feed overlapping granule masks into probe intensity function.</a:t>
            </a:r>
          </a:p>
          <a:p>
            <a:pPr marL="514350" indent="-514350">
              <a:buAutoNum type="arabicPeriod"/>
            </a:pPr>
            <a:r>
              <a:rPr lang="en-US" dirty="0"/>
              <a:t>Generate CSV with relevant data.</a:t>
            </a:r>
          </a:p>
          <a:p>
            <a:pPr marL="514350" indent="-514350">
              <a:buAutoNum type="arabicPeriod"/>
            </a:pPr>
            <a:r>
              <a:rPr lang="en-US" dirty="0"/>
              <a:t>Feed counts and average probe intensities into calculation functions.</a:t>
            </a:r>
          </a:p>
          <a:p>
            <a:pPr marL="514350" indent="-514350">
              <a:buAutoNum type="arabicPeriod"/>
            </a:pPr>
            <a:r>
              <a:rPr lang="en-US" dirty="0"/>
              <a:t>Feed calculations into statistics and visualization functions.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Overall Python script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17851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4B74F-E5D7-3A42-A39C-543C39A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C98F-2088-884B-A67F-C9DB1C09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Define and record environment.</a:t>
            </a:r>
          </a:p>
          <a:p>
            <a:pPr marL="514350" indent="-514350">
              <a:buAutoNum type="arabicPeriod"/>
            </a:pPr>
            <a:r>
              <a:rPr lang="en-US" dirty="0"/>
              <a:t>Run overall Python script with input arguments (config file).</a:t>
            </a:r>
          </a:p>
          <a:p>
            <a:pPr marL="514350" indent="-514350">
              <a:buAutoNum type="arabicPeriod"/>
            </a:pPr>
            <a:r>
              <a:rPr lang="en-US" dirty="0"/>
              <a:t>Record results and errors.</a:t>
            </a:r>
          </a:p>
          <a:p>
            <a:pPr marL="514350" indent="-514350">
              <a:buAutoNum type="arabicPeriod"/>
            </a:pPr>
            <a:r>
              <a:rPr lang="en-US" dirty="0"/>
              <a:t>Report exit code.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6A6A98D4-68D7-C84F-A2EA-0CFB9436C8D6}"/>
              </a:ext>
            </a:extLst>
          </p:cNvPr>
          <p:cNvSpPr/>
          <p:nvPr/>
        </p:nvSpPr>
        <p:spPr>
          <a:xfrm>
            <a:off x="588894" y="337930"/>
            <a:ext cx="7899124" cy="1371600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Overall bash script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6244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D603-9E23-3746-B30F-DAF46ECB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RNA localization is critical for organism development and health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B5551-D058-D14E-B71E-3BB917BB5D0C}"/>
              </a:ext>
            </a:extLst>
          </p:cNvPr>
          <p:cNvSpPr txBox="1"/>
          <p:nvPr/>
        </p:nvSpPr>
        <p:spPr>
          <a:xfrm>
            <a:off x="6060620" y="6243456"/>
            <a:ext cx="296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Wilk 2016 Genes and Dev</a:t>
            </a:r>
          </a:p>
          <a:p>
            <a:pPr algn="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Barton 2021 Front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Neurosci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8C024936-BDA0-B241-8E4C-841612BD5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288" y="1837744"/>
            <a:ext cx="4139533" cy="4258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E2790-C6AF-D445-A382-0FE239DE0C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71" t="66763"/>
          <a:stretch/>
        </p:blipFill>
        <p:spPr>
          <a:xfrm>
            <a:off x="5875869" y="4036571"/>
            <a:ext cx="2246843" cy="1990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314609-1A21-154E-A61C-1E1D24D70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67" t="163" r="104" b="66600"/>
          <a:stretch/>
        </p:blipFill>
        <p:spPr>
          <a:xfrm>
            <a:off x="5875869" y="1907243"/>
            <a:ext cx="2246843" cy="19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231F-2EEA-0D48-AC2C-DE62E1FE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Fluorescent RNA tools allow us to see our favorite RNA in live cells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8C075-2102-0B41-83F8-57C3BE56E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2" t="3200" r="12679" b="52321"/>
          <a:stretch/>
        </p:blipFill>
        <p:spPr>
          <a:xfrm>
            <a:off x="1461516" y="2014563"/>
            <a:ext cx="6220968" cy="4264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5D6DA5-5729-4C43-A569-DE720EE63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4862" t="50196" r="12679" b="5324"/>
          <a:stretch/>
        </p:blipFill>
        <p:spPr>
          <a:xfrm>
            <a:off x="1437132" y="1924653"/>
            <a:ext cx="6220968" cy="42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9A99-79AB-824D-9566-1FB16D76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Fluorescent RNA tools allow us to see our favorite RNA in live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15B8-EA99-FD46-AF30-B0106679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96C9C38-B39B-2F48-BB7B-B9C70BD1C4AB}"/>
              </a:ext>
            </a:extLst>
          </p:cNvPr>
          <p:cNvSpPr/>
          <p:nvPr/>
        </p:nvSpPr>
        <p:spPr>
          <a:xfrm rot="7612977">
            <a:off x="5171132" y="2867493"/>
            <a:ext cx="2855377" cy="2925369"/>
          </a:xfrm>
          <a:custGeom>
            <a:avLst/>
            <a:gdLst>
              <a:gd name="connsiteX0" fmla="*/ 218530 w 2855377"/>
              <a:gd name="connsiteY0" fmla="*/ 1206519 h 2925369"/>
              <a:gd name="connsiteX1" fmla="*/ 977947 w 2855377"/>
              <a:gd name="connsiteY1" fmla="*/ 1686967 h 2925369"/>
              <a:gd name="connsiteX2" fmla="*/ 1628876 w 2855377"/>
              <a:gd name="connsiteY2" fmla="*/ 2849340 h 2925369"/>
              <a:gd name="connsiteX3" fmla="*/ 1969838 w 2855377"/>
              <a:gd name="connsiteY3" fmla="*/ 2492879 h 2925369"/>
              <a:gd name="connsiteX4" fmla="*/ 2822245 w 2855377"/>
              <a:gd name="connsiteY4" fmla="*/ 2802845 h 2925369"/>
              <a:gd name="connsiteX5" fmla="*/ 698977 w 2855377"/>
              <a:gd name="connsiteY5" fmla="*/ 75143 h 2925369"/>
              <a:gd name="connsiteX6" fmla="*/ 327018 w 2855377"/>
              <a:gd name="connsiteY6" fmla="*/ 772567 h 2925369"/>
              <a:gd name="connsiteX7" fmla="*/ 1554 w 2855377"/>
              <a:gd name="connsiteY7" fmla="*/ 850058 h 2925369"/>
              <a:gd name="connsiteX8" fmla="*/ 218530 w 2855377"/>
              <a:gd name="connsiteY8" fmla="*/ 1206519 h 292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5377" h="2925369">
                <a:moveTo>
                  <a:pt x="218530" y="1206519"/>
                </a:moveTo>
                <a:cubicBezTo>
                  <a:pt x="381262" y="1346004"/>
                  <a:pt x="742889" y="1413163"/>
                  <a:pt x="977947" y="1686967"/>
                </a:cubicBezTo>
                <a:cubicBezTo>
                  <a:pt x="1213005" y="1960771"/>
                  <a:pt x="1463561" y="2715021"/>
                  <a:pt x="1628876" y="2849340"/>
                </a:cubicBezTo>
                <a:cubicBezTo>
                  <a:pt x="1794191" y="2983659"/>
                  <a:pt x="1770943" y="2500628"/>
                  <a:pt x="1969838" y="2492879"/>
                </a:cubicBezTo>
                <a:cubicBezTo>
                  <a:pt x="2168733" y="2485130"/>
                  <a:pt x="3034055" y="3205801"/>
                  <a:pt x="2822245" y="2802845"/>
                </a:cubicBezTo>
                <a:cubicBezTo>
                  <a:pt x="2610435" y="2399889"/>
                  <a:pt x="1114848" y="413523"/>
                  <a:pt x="698977" y="75143"/>
                </a:cubicBezTo>
                <a:cubicBezTo>
                  <a:pt x="283106" y="-263237"/>
                  <a:pt x="443255" y="643414"/>
                  <a:pt x="327018" y="772567"/>
                </a:cubicBezTo>
                <a:cubicBezTo>
                  <a:pt x="210781" y="901720"/>
                  <a:pt x="14469" y="780316"/>
                  <a:pt x="1554" y="850058"/>
                </a:cubicBezTo>
                <a:cubicBezTo>
                  <a:pt x="-11361" y="919800"/>
                  <a:pt x="55798" y="1067034"/>
                  <a:pt x="218530" y="120651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EDC1026-6DAF-F641-9D5E-29AB44F6F22A}"/>
              </a:ext>
            </a:extLst>
          </p:cNvPr>
          <p:cNvSpPr/>
          <p:nvPr/>
        </p:nvSpPr>
        <p:spPr>
          <a:xfrm>
            <a:off x="1304476" y="2467920"/>
            <a:ext cx="2689674" cy="3483889"/>
          </a:xfrm>
          <a:custGeom>
            <a:avLst/>
            <a:gdLst>
              <a:gd name="connsiteX0" fmla="*/ 588935 w 2688909"/>
              <a:gd name="connsiteY0" fmla="*/ 650937 h 3518224"/>
              <a:gd name="connsiteX1" fmla="*/ 588935 w 2688909"/>
              <a:gd name="connsiteY1" fmla="*/ 8 h 3518224"/>
              <a:gd name="connsiteX2" fmla="*/ 805912 w 2688909"/>
              <a:gd name="connsiteY2" fmla="*/ 635439 h 3518224"/>
              <a:gd name="connsiteX3" fmla="*/ 1208868 w 2688909"/>
              <a:gd name="connsiteY3" fmla="*/ 232483 h 3518224"/>
              <a:gd name="connsiteX4" fmla="*/ 1100379 w 2688909"/>
              <a:gd name="connsiteY4" fmla="*/ 883412 h 3518224"/>
              <a:gd name="connsiteX5" fmla="*/ 1720312 w 2688909"/>
              <a:gd name="connsiteY5" fmla="*/ 1193378 h 3518224"/>
              <a:gd name="connsiteX6" fmla="*/ 976393 w 2688909"/>
              <a:gd name="connsiteY6" fmla="*/ 1100388 h 3518224"/>
              <a:gd name="connsiteX7" fmla="*/ 960895 w 2688909"/>
              <a:gd name="connsiteY7" fmla="*/ 1317364 h 3518224"/>
              <a:gd name="connsiteX8" fmla="*/ 1890793 w 2688909"/>
              <a:gd name="connsiteY8" fmla="*/ 1983791 h 3518224"/>
              <a:gd name="connsiteX9" fmla="*/ 2309247 w 2688909"/>
              <a:gd name="connsiteY9" fmla="*/ 2991181 h 3518224"/>
              <a:gd name="connsiteX10" fmla="*/ 2681207 w 2688909"/>
              <a:gd name="connsiteY10" fmla="*/ 3239154 h 3518224"/>
              <a:gd name="connsiteX11" fmla="*/ 1952786 w 2688909"/>
              <a:gd name="connsiteY11" fmla="*/ 3518124 h 3518224"/>
              <a:gd name="connsiteX12" fmla="*/ 2092271 w 2688909"/>
              <a:gd name="connsiteY12" fmla="*/ 3208157 h 3518224"/>
              <a:gd name="connsiteX13" fmla="*/ 1968285 w 2688909"/>
              <a:gd name="connsiteY13" fmla="*/ 2758707 h 3518224"/>
              <a:gd name="connsiteX14" fmla="*/ 1596325 w 2688909"/>
              <a:gd name="connsiteY14" fmla="*/ 2138774 h 3518224"/>
              <a:gd name="connsiteX15" fmla="*/ 728420 w 2688909"/>
              <a:gd name="connsiteY15" fmla="*/ 1301866 h 3518224"/>
              <a:gd name="connsiteX16" fmla="*/ 464949 w 2688909"/>
              <a:gd name="connsiteY16" fmla="*/ 1518842 h 3518224"/>
              <a:gd name="connsiteX17" fmla="*/ 480447 w 2688909"/>
              <a:gd name="connsiteY17" fmla="*/ 1069391 h 3518224"/>
              <a:gd name="connsiteX18" fmla="*/ 0 w 2688909"/>
              <a:gd name="connsiteY18" fmla="*/ 1053893 h 3518224"/>
              <a:gd name="connsiteX19" fmla="*/ 480447 w 2688909"/>
              <a:gd name="connsiteY19" fmla="*/ 867913 h 3518224"/>
              <a:gd name="connsiteX20" fmla="*/ 139485 w 2688909"/>
              <a:gd name="connsiteY20" fmla="*/ 635439 h 3518224"/>
              <a:gd name="connsiteX21" fmla="*/ 588935 w 2688909"/>
              <a:gd name="connsiteY21" fmla="*/ 650937 h 3518224"/>
              <a:gd name="connsiteX0" fmla="*/ 588935 w 2688909"/>
              <a:gd name="connsiteY0" fmla="*/ 650937 h 3518231"/>
              <a:gd name="connsiteX1" fmla="*/ 588935 w 2688909"/>
              <a:gd name="connsiteY1" fmla="*/ 8 h 3518231"/>
              <a:gd name="connsiteX2" fmla="*/ 805912 w 2688909"/>
              <a:gd name="connsiteY2" fmla="*/ 635439 h 3518231"/>
              <a:gd name="connsiteX3" fmla="*/ 1208868 w 2688909"/>
              <a:gd name="connsiteY3" fmla="*/ 232483 h 3518231"/>
              <a:gd name="connsiteX4" fmla="*/ 1100379 w 2688909"/>
              <a:gd name="connsiteY4" fmla="*/ 883412 h 3518231"/>
              <a:gd name="connsiteX5" fmla="*/ 1720312 w 2688909"/>
              <a:gd name="connsiteY5" fmla="*/ 1193378 h 3518231"/>
              <a:gd name="connsiteX6" fmla="*/ 976393 w 2688909"/>
              <a:gd name="connsiteY6" fmla="*/ 1100388 h 3518231"/>
              <a:gd name="connsiteX7" fmla="*/ 960895 w 2688909"/>
              <a:gd name="connsiteY7" fmla="*/ 1317364 h 3518231"/>
              <a:gd name="connsiteX8" fmla="*/ 1890793 w 2688909"/>
              <a:gd name="connsiteY8" fmla="*/ 1983791 h 3518231"/>
              <a:gd name="connsiteX9" fmla="*/ 2309247 w 2688909"/>
              <a:gd name="connsiteY9" fmla="*/ 2906514 h 3518231"/>
              <a:gd name="connsiteX10" fmla="*/ 2681207 w 2688909"/>
              <a:gd name="connsiteY10" fmla="*/ 3239154 h 3518231"/>
              <a:gd name="connsiteX11" fmla="*/ 1952786 w 2688909"/>
              <a:gd name="connsiteY11" fmla="*/ 3518124 h 3518231"/>
              <a:gd name="connsiteX12" fmla="*/ 2092271 w 2688909"/>
              <a:gd name="connsiteY12" fmla="*/ 3208157 h 3518231"/>
              <a:gd name="connsiteX13" fmla="*/ 1968285 w 2688909"/>
              <a:gd name="connsiteY13" fmla="*/ 2758707 h 3518231"/>
              <a:gd name="connsiteX14" fmla="*/ 1596325 w 2688909"/>
              <a:gd name="connsiteY14" fmla="*/ 2138774 h 3518231"/>
              <a:gd name="connsiteX15" fmla="*/ 728420 w 2688909"/>
              <a:gd name="connsiteY15" fmla="*/ 1301866 h 3518231"/>
              <a:gd name="connsiteX16" fmla="*/ 464949 w 2688909"/>
              <a:gd name="connsiteY16" fmla="*/ 1518842 h 3518231"/>
              <a:gd name="connsiteX17" fmla="*/ 480447 w 2688909"/>
              <a:gd name="connsiteY17" fmla="*/ 1069391 h 3518231"/>
              <a:gd name="connsiteX18" fmla="*/ 0 w 2688909"/>
              <a:gd name="connsiteY18" fmla="*/ 1053893 h 3518231"/>
              <a:gd name="connsiteX19" fmla="*/ 480447 w 2688909"/>
              <a:gd name="connsiteY19" fmla="*/ 867913 h 3518231"/>
              <a:gd name="connsiteX20" fmla="*/ 139485 w 2688909"/>
              <a:gd name="connsiteY20" fmla="*/ 635439 h 3518231"/>
              <a:gd name="connsiteX21" fmla="*/ 588935 w 2688909"/>
              <a:gd name="connsiteY21" fmla="*/ 650937 h 3518231"/>
              <a:gd name="connsiteX0" fmla="*/ 588935 w 2697222"/>
              <a:gd name="connsiteY0" fmla="*/ 650937 h 3522014"/>
              <a:gd name="connsiteX1" fmla="*/ 588935 w 2697222"/>
              <a:gd name="connsiteY1" fmla="*/ 8 h 3522014"/>
              <a:gd name="connsiteX2" fmla="*/ 805912 w 2697222"/>
              <a:gd name="connsiteY2" fmla="*/ 635439 h 3522014"/>
              <a:gd name="connsiteX3" fmla="*/ 1208868 w 2697222"/>
              <a:gd name="connsiteY3" fmla="*/ 232483 h 3522014"/>
              <a:gd name="connsiteX4" fmla="*/ 1100379 w 2697222"/>
              <a:gd name="connsiteY4" fmla="*/ 883412 h 3522014"/>
              <a:gd name="connsiteX5" fmla="*/ 1720312 w 2697222"/>
              <a:gd name="connsiteY5" fmla="*/ 1193378 h 3522014"/>
              <a:gd name="connsiteX6" fmla="*/ 976393 w 2697222"/>
              <a:gd name="connsiteY6" fmla="*/ 1100388 h 3522014"/>
              <a:gd name="connsiteX7" fmla="*/ 960895 w 2697222"/>
              <a:gd name="connsiteY7" fmla="*/ 1317364 h 3522014"/>
              <a:gd name="connsiteX8" fmla="*/ 1890793 w 2697222"/>
              <a:gd name="connsiteY8" fmla="*/ 1983791 h 3522014"/>
              <a:gd name="connsiteX9" fmla="*/ 2309247 w 2697222"/>
              <a:gd name="connsiteY9" fmla="*/ 2906514 h 3522014"/>
              <a:gd name="connsiteX10" fmla="*/ 2689674 w 2697222"/>
              <a:gd name="connsiteY10" fmla="*/ 2993621 h 3522014"/>
              <a:gd name="connsiteX11" fmla="*/ 1952786 w 2697222"/>
              <a:gd name="connsiteY11" fmla="*/ 3518124 h 3522014"/>
              <a:gd name="connsiteX12" fmla="*/ 2092271 w 2697222"/>
              <a:gd name="connsiteY12" fmla="*/ 3208157 h 3522014"/>
              <a:gd name="connsiteX13" fmla="*/ 1968285 w 2697222"/>
              <a:gd name="connsiteY13" fmla="*/ 2758707 h 3522014"/>
              <a:gd name="connsiteX14" fmla="*/ 1596325 w 2697222"/>
              <a:gd name="connsiteY14" fmla="*/ 2138774 h 3522014"/>
              <a:gd name="connsiteX15" fmla="*/ 728420 w 2697222"/>
              <a:gd name="connsiteY15" fmla="*/ 1301866 h 3522014"/>
              <a:gd name="connsiteX16" fmla="*/ 464949 w 2697222"/>
              <a:gd name="connsiteY16" fmla="*/ 1518842 h 3522014"/>
              <a:gd name="connsiteX17" fmla="*/ 480447 w 2697222"/>
              <a:gd name="connsiteY17" fmla="*/ 1069391 h 3522014"/>
              <a:gd name="connsiteX18" fmla="*/ 0 w 2697222"/>
              <a:gd name="connsiteY18" fmla="*/ 1053893 h 3522014"/>
              <a:gd name="connsiteX19" fmla="*/ 480447 w 2697222"/>
              <a:gd name="connsiteY19" fmla="*/ 867913 h 3522014"/>
              <a:gd name="connsiteX20" fmla="*/ 139485 w 2697222"/>
              <a:gd name="connsiteY20" fmla="*/ 635439 h 3522014"/>
              <a:gd name="connsiteX21" fmla="*/ 588935 w 2697222"/>
              <a:gd name="connsiteY21" fmla="*/ 650937 h 3522014"/>
              <a:gd name="connsiteX0" fmla="*/ 588935 w 2689885"/>
              <a:gd name="connsiteY0" fmla="*/ 650937 h 3232609"/>
              <a:gd name="connsiteX1" fmla="*/ 588935 w 2689885"/>
              <a:gd name="connsiteY1" fmla="*/ 8 h 3232609"/>
              <a:gd name="connsiteX2" fmla="*/ 805912 w 2689885"/>
              <a:gd name="connsiteY2" fmla="*/ 635439 h 3232609"/>
              <a:gd name="connsiteX3" fmla="*/ 1208868 w 2689885"/>
              <a:gd name="connsiteY3" fmla="*/ 232483 h 3232609"/>
              <a:gd name="connsiteX4" fmla="*/ 1100379 w 2689885"/>
              <a:gd name="connsiteY4" fmla="*/ 883412 h 3232609"/>
              <a:gd name="connsiteX5" fmla="*/ 1720312 w 2689885"/>
              <a:gd name="connsiteY5" fmla="*/ 1193378 h 3232609"/>
              <a:gd name="connsiteX6" fmla="*/ 976393 w 2689885"/>
              <a:gd name="connsiteY6" fmla="*/ 1100388 h 3232609"/>
              <a:gd name="connsiteX7" fmla="*/ 960895 w 2689885"/>
              <a:gd name="connsiteY7" fmla="*/ 1317364 h 3232609"/>
              <a:gd name="connsiteX8" fmla="*/ 1890793 w 2689885"/>
              <a:gd name="connsiteY8" fmla="*/ 1983791 h 3232609"/>
              <a:gd name="connsiteX9" fmla="*/ 2309247 w 2689885"/>
              <a:gd name="connsiteY9" fmla="*/ 2906514 h 3232609"/>
              <a:gd name="connsiteX10" fmla="*/ 2689674 w 2689885"/>
              <a:gd name="connsiteY10" fmla="*/ 2993621 h 3232609"/>
              <a:gd name="connsiteX11" fmla="*/ 2359186 w 2689885"/>
              <a:gd name="connsiteY11" fmla="*/ 3154057 h 3232609"/>
              <a:gd name="connsiteX12" fmla="*/ 2092271 w 2689885"/>
              <a:gd name="connsiteY12" fmla="*/ 3208157 h 3232609"/>
              <a:gd name="connsiteX13" fmla="*/ 1968285 w 2689885"/>
              <a:gd name="connsiteY13" fmla="*/ 2758707 h 3232609"/>
              <a:gd name="connsiteX14" fmla="*/ 1596325 w 2689885"/>
              <a:gd name="connsiteY14" fmla="*/ 2138774 h 3232609"/>
              <a:gd name="connsiteX15" fmla="*/ 728420 w 2689885"/>
              <a:gd name="connsiteY15" fmla="*/ 1301866 h 3232609"/>
              <a:gd name="connsiteX16" fmla="*/ 464949 w 2689885"/>
              <a:gd name="connsiteY16" fmla="*/ 1518842 h 3232609"/>
              <a:gd name="connsiteX17" fmla="*/ 480447 w 2689885"/>
              <a:gd name="connsiteY17" fmla="*/ 1069391 h 3232609"/>
              <a:gd name="connsiteX18" fmla="*/ 0 w 2689885"/>
              <a:gd name="connsiteY18" fmla="*/ 1053893 h 3232609"/>
              <a:gd name="connsiteX19" fmla="*/ 480447 w 2689885"/>
              <a:gd name="connsiteY19" fmla="*/ 867913 h 3232609"/>
              <a:gd name="connsiteX20" fmla="*/ 139485 w 2689885"/>
              <a:gd name="connsiteY20" fmla="*/ 635439 h 3232609"/>
              <a:gd name="connsiteX21" fmla="*/ 588935 w 2689885"/>
              <a:gd name="connsiteY21" fmla="*/ 650937 h 3232609"/>
              <a:gd name="connsiteX0" fmla="*/ 588935 w 2689871"/>
              <a:gd name="connsiteY0" fmla="*/ 650937 h 3488211"/>
              <a:gd name="connsiteX1" fmla="*/ 588935 w 2689871"/>
              <a:gd name="connsiteY1" fmla="*/ 8 h 3488211"/>
              <a:gd name="connsiteX2" fmla="*/ 805912 w 2689871"/>
              <a:gd name="connsiteY2" fmla="*/ 635439 h 3488211"/>
              <a:gd name="connsiteX3" fmla="*/ 1208868 w 2689871"/>
              <a:gd name="connsiteY3" fmla="*/ 232483 h 3488211"/>
              <a:gd name="connsiteX4" fmla="*/ 1100379 w 2689871"/>
              <a:gd name="connsiteY4" fmla="*/ 883412 h 3488211"/>
              <a:gd name="connsiteX5" fmla="*/ 1720312 w 2689871"/>
              <a:gd name="connsiteY5" fmla="*/ 1193378 h 3488211"/>
              <a:gd name="connsiteX6" fmla="*/ 976393 w 2689871"/>
              <a:gd name="connsiteY6" fmla="*/ 1100388 h 3488211"/>
              <a:gd name="connsiteX7" fmla="*/ 960895 w 2689871"/>
              <a:gd name="connsiteY7" fmla="*/ 1317364 h 3488211"/>
              <a:gd name="connsiteX8" fmla="*/ 1890793 w 2689871"/>
              <a:gd name="connsiteY8" fmla="*/ 1983791 h 3488211"/>
              <a:gd name="connsiteX9" fmla="*/ 2309247 w 2689871"/>
              <a:gd name="connsiteY9" fmla="*/ 2906514 h 3488211"/>
              <a:gd name="connsiteX10" fmla="*/ 2689674 w 2689871"/>
              <a:gd name="connsiteY10" fmla="*/ 2993621 h 3488211"/>
              <a:gd name="connsiteX11" fmla="*/ 2359186 w 2689871"/>
              <a:gd name="connsiteY11" fmla="*/ 3154057 h 3488211"/>
              <a:gd name="connsiteX12" fmla="*/ 2202338 w 2689871"/>
              <a:gd name="connsiteY12" fmla="*/ 3479091 h 3488211"/>
              <a:gd name="connsiteX13" fmla="*/ 1968285 w 2689871"/>
              <a:gd name="connsiteY13" fmla="*/ 2758707 h 3488211"/>
              <a:gd name="connsiteX14" fmla="*/ 1596325 w 2689871"/>
              <a:gd name="connsiteY14" fmla="*/ 2138774 h 3488211"/>
              <a:gd name="connsiteX15" fmla="*/ 728420 w 2689871"/>
              <a:gd name="connsiteY15" fmla="*/ 1301866 h 3488211"/>
              <a:gd name="connsiteX16" fmla="*/ 464949 w 2689871"/>
              <a:gd name="connsiteY16" fmla="*/ 1518842 h 3488211"/>
              <a:gd name="connsiteX17" fmla="*/ 480447 w 2689871"/>
              <a:gd name="connsiteY17" fmla="*/ 1069391 h 3488211"/>
              <a:gd name="connsiteX18" fmla="*/ 0 w 2689871"/>
              <a:gd name="connsiteY18" fmla="*/ 1053893 h 3488211"/>
              <a:gd name="connsiteX19" fmla="*/ 480447 w 2689871"/>
              <a:gd name="connsiteY19" fmla="*/ 867913 h 3488211"/>
              <a:gd name="connsiteX20" fmla="*/ 139485 w 2689871"/>
              <a:gd name="connsiteY20" fmla="*/ 635439 h 3488211"/>
              <a:gd name="connsiteX21" fmla="*/ 588935 w 2689871"/>
              <a:gd name="connsiteY21" fmla="*/ 650937 h 3488211"/>
              <a:gd name="connsiteX0" fmla="*/ 588935 w 2689871"/>
              <a:gd name="connsiteY0" fmla="*/ 650937 h 3479516"/>
              <a:gd name="connsiteX1" fmla="*/ 588935 w 2689871"/>
              <a:gd name="connsiteY1" fmla="*/ 8 h 3479516"/>
              <a:gd name="connsiteX2" fmla="*/ 805912 w 2689871"/>
              <a:gd name="connsiteY2" fmla="*/ 635439 h 3479516"/>
              <a:gd name="connsiteX3" fmla="*/ 1208868 w 2689871"/>
              <a:gd name="connsiteY3" fmla="*/ 232483 h 3479516"/>
              <a:gd name="connsiteX4" fmla="*/ 1100379 w 2689871"/>
              <a:gd name="connsiteY4" fmla="*/ 883412 h 3479516"/>
              <a:gd name="connsiteX5" fmla="*/ 1720312 w 2689871"/>
              <a:gd name="connsiteY5" fmla="*/ 1193378 h 3479516"/>
              <a:gd name="connsiteX6" fmla="*/ 976393 w 2689871"/>
              <a:gd name="connsiteY6" fmla="*/ 1100388 h 3479516"/>
              <a:gd name="connsiteX7" fmla="*/ 960895 w 2689871"/>
              <a:gd name="connsiteY7" fmla="*/ 1317364 h 3479516"/>
              <a:gd name="connsiteX8" fmla="*/ 1890793 w 2689871"/>
              <a:gd name="connsiteY8" fmla="*/ 1983791 h 3479516"/>
              <a:gd name="connsiteX9" fmla="*/ 2309247 w 2689871"/>
              <a:gd name="connsiteY9" fmla="*/ 2906514 h 3479516"/>
              <a:gd name="connsiteX10" fmla="*/ 2689674 w 2689871"/>
              <a:gd name="connsiteY10" fmla="*/ 2993621 h 3479516"/>
              <a:gd name="connsiteX11" fmla="*/ 2359186 w 2689871"/>
              <a:gd name="connsiteY11" fmla="*/ 3154057 h 3479516"/>
              <a:gd name="connsiteX12" fmla="*/ 2202338 w 2689871"/>
              <a:gd name="connsiteY12" fmla="*/ 3479091 h 3479516"/>
              <a:gd name="connsiteX13" fmla="*/ 2120685 w 2689871"/>
              <a:gd name="connsiteY13" fmla="*/ 3080440 h 3479516"/>
              <a:gd name="connsiteX14" fmla="*/ 1596325 w 2689871"/>
              <a:gd name="connsiteY14" fmla="*/ 2138774 h 3479516"/>
              <a:gd name="connsiteX15" fmla="*/ 728420 w 2689871"/>
              <a:gd name="connsiteY15" fmla="*/ 1301866 h 3479516"/>
              <a:gd name="connsiteX16" fmla="*/ 464949 w 2689871"/>
              <a:gd name="connsiteY16" fmla="*/ 1518842 h 3479516"/>
              <a:gd name="connsiteX17" fmla="*/ 480447 w 2689871"/>
              <a:gd name="connsiteY17" fmla="*/ 1069391 h 3479516"/>
              <a:gd name="connsiteX18" fmla="*/ 0 w 2689871"/>
              <a:gd name="connsiteY18" fmla="*/ 1053893 h 3479516"/>
              <a:gd name="connsiteX19" fmla="*/ 480447 w 2689871"/>
              <a:gd name="connsiteY19" fmla="*/ 867913 h 3479516"/>
              <a:gd name="connsiteX20" fmla="*/ 139485 w 2689871"/>
              <a:gd name="connsiteY20" fmla="*/ 635439 h 3479516"/>
              <a:gd name="connsiteX21" fmla="*/ 588935 w 2689871"/>
              <a:gd name="connsiteY21" fmla="*/ 650937 h 3479516"/>
              <a:gd name="connsiteX0" fmla="*/ 588935 w 2689871"/>
              <a:gd name="connsiteY0" fmla="*/ 650937 h 3482771"/>
              <a:gd name="connsiteX1" fmla="*/ 588935 w 2689871"/>
              <a:gd name="connsiteY1" fmla="*/ 8 h 3482771"/>
              <a:gd name="connsiteX2" fmla="*/ 805912 w 2689871"/>
              <a:gd name="connsiteY2" fmla="*/ 635439 h 3482771"/>
              <a:gd name="connsiteX3" fmla="*/ 1208868 w 2689871"/>
              <a:gd name="connsiteY3" fmla="*/ 232483 h 3482771"/>
              <a:gd name="connsiteX4" fmla="*/ 1100379 w 2689871"/>
              <a:gd name="connsiteY4" fmla="*/ 883412 h 3482771"/>
              <a:gd name="connsiteX5" fmla="*/ 1720312 w 2689871"/>
              <a:gd name="connsiteY5" fmla="*/ 1193378 h 3482771"/>
              <a:gd name="connsiteX6" fmla="*/ 976393 w 2689871"/>
              <a:gd name="connsiteY6" fmla="*/ 1100388 h 3482771"/>
              <a:gd name="connsiteX7" fmla="*/ 960895 w 2689871"/>
              <a:gd name="connsiteY7" fmla="*/ 1317364 h 3482771"/>
              <a:gd name="connsiteX8" fmla="*/ 1890793 w 2689871"/>
              <a:gd name="connsiteY8" fmla="*/ 1983791 h 3482771"/>
              <a:gd name="connsiteX9" fmla="*/ 2309247 w 2689871"/>
              <a:gd name="connsiteY9" fmla="*/ 2906514 h 3482771"/>
              <a:gd name="connsiteX10" fmla="*/ 2689674 w 2689871"/>
              <a:gd name="connsiteY10" fmla="*/ 2993621 h 3482771"/>
              <a:gd name="connsiteX11" fmla="*/ 2359186 w 2689871"/>
              <a:gd name="connsiteY11" fmla="*/ 3154057 h 3482771"/>
              <a:gd name="connsiteX12" fmla="*/ 2202338 w 2689871"/>
              <a:gd name="connsiteY12" fmla="*/ 3479091 h 3482771"/>
              <a:gd name="connsiteX13" fmla="*/ 2002151 w 2689871"/>
              <a:gd name="connsiteY13" fmla="*/ 2919574 h 3482771"/>
              <a:gd name="connsiteX14" fmla="*/ 1596325 w 2689871"/>
              <a:gd name="connsiteY14" fmla="*/ 2138774 h 3482771"/>
              <a:gd name="connsiteX15" fmla="*/ 728420 w 2689871"/>
              <a:gd name="connsiteY15" fmla="*/ 1301866 h 3482771"/>
              <a:gd name="connsiteX16" fmla="*/ 464949 w 2689871"/>
              <a:gd name="connsiteY16" fmla="*/ 1518842 h 3482771"/>
              <a:gd name="connsiteX17" fmla="*/ 480447 w 2689871"/>
              <a:gd name="connsiteY17" fmla="*/ 1069391 h 3482771"/>
              <a:gd name="connsiteX18" fmla="*/ 0 w 2689871"/>
              <a:gd name="connsiteY18" fmla="*/ 1053893 h 3482771"/>
              <a:gd name="connsiteX19" fmla="*/ 480447 w 2689871"/>
              <a:gd name="connsiteY19" fmla="*/ 867913 h 3482771"/>
              <a:gd name="connsiteX20" fmla="*/ 139485 w 2689871"/>
              <a:gd name="connsiteY20" fmla="*/ 635439 h 3482771"/>
              <a:gd name="connsiteX21" fmla="*/ 588935 w 2689871"/>
              <a:gd name="connsiteY21" fmla="*/ 650937 h 3482771"/>
              <a:gd name="connsiteX0" fmla="*/ 588935 w 2689674"/>
              <a:gd name="connsiteY0" fmla="*/ 650937 h 3483889"/>
              <a:gd name="connsiteX1" fmla="*/ 588935 w 2689674"/>
              <a:gd name="connsiteY1" fmla="*/ 8 h 3483889"/>
              <a:gd name="connsiteX2" fmla="*/ 805912 w 2689674"/>
              <a:gd name="connsiteY2" fmla="*/ 635439 h 3483889"/>
              <a:gd name="connsiteX3" fmla="*/ 1208868 w 2689674"/>
              <a:gd name="connsiteY3" fmla="*/ 232483 h 3483889"/>
              <a:gd name="connsiteX4" fmla="*/ 1100379 w 2689674"/>
              <a:gd name="connsiteY4" fmla="*/ 883412 h 3483889"/>
              <a:gd name="connsiteX5" fmla="*/ 1720312 w 2689674"/>
              <a:gd name="connsiteY5" fmla="*/ 1193378 h 3483889"/>
              <a:gd name="connsiteX6" fmla="*/ 976393 w 2689674"/>
              <a:gd name="connsiteY6" fmla="*/ 1100388 h 3483889"/>
              <a:gd name="connsiteX7" fmla="*/ 960895 w 2689674"/>
              <a:gd name="connsiteY7" fmla="*/ 1317364 h 3483889"/>
              <a:gd name="connsiteX8" fmla="*/ 1890793 w 2689674"/>
              <a:gd name="connsiteY8" fmla="*/ 1983791 h 3483889"/>
              <a:gd name="connsiteX9" fmla="*/ 2309247 w 2689674"/>
              <a:gd name="connsiteY9" fmla="*/ 2906514 h 3483889"/>
              <a:gd name="connsiteX10" fmla="*/ 2689674 w 2689674"/>
              <a:gd name="connsiteY10" fmla="*/ 2993621 h 3483889"/>
              <a:gd name="connsiteX11" fmla="*/ 2308386 w 2689674"/>
              <a:gd name="connsiteY11" fmla="*/ 3179457 h 3483889"/>
              <a:gd name="connsiteX12" fmla="*/ 2202338 w 2689674"/>
              <a:gd name="connsiteY12" fmla="*/ 3479091 h 3483889"/>
              <a:gd name="connsiteX13" fmla="*/ 2002151 w 2689674"/>
              <a:gd name="connsiteY13" fmla="*/ 2919574 h 3483889"/>
              <a:gd name="connsiteX14" fmla="*/ 1596325 w 2689674"/>
              <a:gd name="connsiteY14" fmla="*/ 2138774 h 3483889"/>
              <a:gd name="connsiteX15" fmla="*/ 728420 w 2689674"/>
              <a:gd name="connsiteY15" fmla="*/ 1301866 h 3483889"/>
              <a:gd name="connsiteX16" fmla="*/ 464949 w 2689674"/>
              <a:gd name="connsiteY16" fmla="*/ 1518842 h 3483889"/>
              <a:gd name="connsiteX17" fmla="*/ 480447 w 2689674"/>
              <a:gd name="connsiteY17" fmla="*/ 1069391 h 3483889"/>
              <a:gd name="connsiteX18" fmla="*/ 0 w 2689674"/>
              <a:gd name="connsiteY18" fmla="*/ 1053893 h 3483889"/>
              <a:gd name="connsiteX19" fmla="*/ 480447 w 2689674"/>
              <a:gd name="connsiteY19" fmla="*/ 867913 h 3483889"/>
              <a:gd name="connsiteX20" fmla="*/ 139485 w 2689674"/>
              <a:gd name="connsiteY20" fmla="*/ 635439 h 3483889"/>
              <a:gd name="connsiteX21" fmla="*/ 588935 w 2689674"/>
              <a:gd name="connsiteY21" fmla="*/ 650937 h 3483889"/>
              <a:gd name="connsiteX0" fmla="*/ 588935 w 2689674"/>
              <a:gd name="connsiteY0" fmla="*/ 650937 h 3483889"/>
              <a:gd name="connsiteX1" fmla="*/ 588935 w 2689674"/>
              <a:gd name="connsiteY1" fmla="*/ 8 h 3483889"/>
              <a:gd name="connsiteX2" fmla="*/ 805912 w 2689674"/>
              <a:gd name="connsiteY2" fmla="*/ 635439 h 3483889"/>
              <a:gd name="connsiteX3" fmla="*/ 1208868 w 2689674"/>
              <a:gd name="connsiteY3" fmla="*/ 232483 h 3483889"/>
              <a:gd name="connsiteX4" fmla="*/ 1100379 w 2689674"/>
              <a:gd name="connsiteY4" fmla="*/ 883412 h 3483889"/>
              <a:gd name="connsiteX5" fmla="*/ 1720312 w 2689674"/>
              <a:gd name="connsiteY5" fmla="*/ 1193378 h 3483889"/>
              <a:gd name="connsiteX6" fmla="*/ 976393 w 2689674"/>
              <a:gd name="connsiteY6" fmla="*/ 1100388 h 3483889"/>
              <a:gd name="connsiteX7" fmla="*/ 960895 w 2689674"/>
              <a:gd name="connsiteY7" fmla="*/ 1317364 h 3483889"/>
              <a:gd name="connsiteX8" fmla="*/ 1890793 w 2689674"/>
              <a:gd name="connsiteY8" fmla="*/ 1983791 h 3483889"/>
              <a:gd name="connsiteX9" fmla="*/ 2309247 w 2689674"/>
              <a:gd name="connsiteY9" fmla="*/ 2855714 h 3483889"/>
              <a:gd name="connsiteX10" fmla="*/ 2689674 w 2689674"/>
              <a:gd name="connsiteY10" fmla="*/ 2993621 h 3483889"/>
              <a:gd name="connsiteX11" fmla="*/ 2308386 w 2689674"/>
              <a:gd name="connsiteY11" fmla="*/ 3179457 h 3483889"/>
              <a:gd name="connsiteX12" fmla="*/ 2202338 w 2689674"/>
              <a:gd name="connsiteY12" fmla="*/ 3479091 h 3483889"/>
              <a:gd name="connsiteX13" fmla="*/ 2002151 w 2689674"/>
              <a:gd name="connsiteY13" fmla="*/ 2919574 h 3483889"/>
              <a:gd name="connsiteX14" fmla="*/ 1596325 w 2689674"/>
              <a:gd name="connsiteY14" fmla="*/ 2138774 h 3483889"/>
              <a:gd name="connsiteX15" fmla="*/ 728420 w 2689674"/>
              <a:gd name="connsiteY15" fmla="*/ 1301866 h 3483889"/>
              <a:gd name="connsiteX16" fmla="*/ 464949 w 2689674"/>
              <a:gd name="connsiteY16" fmla="*/ 1518842 h 3483889"/>
              <a:gd name="connsiteX17" fmla="*/ 480447 w 2689674"/>
              <a:gd name="connsiteY17" fmla="*/ 1069391 h 3483889"/>
              <a:gd name="connsiteX18" fmla="*/ 0 w 2689674"/>
              <a:gd name="connsiteY18" fmla="*/ 1053893 h 3483889"/>
              <a:gd name="connsiteX19" fmla="*/ 480447 w 2689674"/>
              <a:gd name="connsiteY19" fmla="*/ 867913 h 3483889"/>
              <a:gd name="connsiteX20" fmla="*/ 139485 w 2689674"/>
              <a:gd name="connsiteY20" fmla="*/ 635439 h 3483889"/>
              <a:gd name="connsiteX21" fmla="*/ 588935 w 2689674"/>
              <a:gd name="connsiteY21" fmla="*/ 650937 h 348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89674" h="3483889">
                <a:moveTo>
                  <a:pt x="588935" y="650937"/>
                </a:moveTo>
                <a:cubicBezTo>
                  <a:pt x="663843" y="545032"/>
                  <a:pt x="552772" y="2591"/>
                  <a:pt x="588935" y="8"/>
                </a:cubicBezTo>
                <a:cubicBezTo>
                  <a:pt x="625098" y="-2575"/>
                  <a:pt x="702590" y="596693"/>
                  <a:pt x="805912" y="635439"/>
                </a:cubicBezTo>
                <a:cubicBezTo>
                  <a:pt x="909234" y="674185"/>
                  <a:pt x="1159790" y="191154"/>
                  <a:pt x="1208868" y="232483"/>
                </a:cubicBezTo>
                <a:cubicBezTo>
                  <a:pt x="1257946" y="273812"/>
                  <a:pt x="1015138" y="723263"/>
                  <a:pt x="1100379" y="883412"/>
                </a:cubicBezTo>
                <a:cubicBezTo>
                  <a:pt x="1185620" y="1043561"/>
                  <a:pt x="1740976" y="1157215"/>
                  <a:pt x="1720312" y="1193378"/>
                </a:cubicBezTo>
                <a:cubicBezTo>
                  <a:pt x="1699648" y="1229541"/>
                  <a:pt x="1102962" y="1079724"/>
                  <a:pt x="976393" y="1100388"/>
                </a:cubicBezTo>
                <a:cubicBezTo>
                  <a:pt x="849824" y="1121052"/>
                  <a:pt x="808495" y="1170130"/>
                  <a:pt x="960895" y="1317364"/>
                </a:cubicBezTo>
                <a:cubicBezTo>
                  <a:pt x="1113295" y="1464598"/>
                  <a:pt x="1666068" y="1727399"/>
                  <a:pt x="1890793" y="1983791"/>
                </a:cubicBezTo>
                <a:cubicBezTo>
                  <a:pt x="2115518" y="2240183"/>
                  <a:pt x="2176100" y="2687409"/>
                  <a:pt x="2309247" y="2855714"/>
                </a:cubicBezTo>
                <a:cubicBezTo>
                  <a:pt x="2442394" y="3024019"/>
                  <a:pt x="2689817" y="2939664"/>
                  <a:pt x="2689674" y="2993621"/>
                </a:cubicBezTo>
                <a:cubicBezTo>
                  <a:pt x="2689531" y="3047578"/>
                  <a:pt x="2389609" y="3098545"/>
                  <a:pt x="2308386" y="3179457"/>
                </a:cubicBezTo>
                <a:cubicBezTo>
                  <a:pt x="2227163" y="3260369"/>
                  <a:pt x="2253377" y="3522405"/>
                  <a:pt x="2202338" y="3479091"/>
                </a:cubicBezTo>
                <a:cubicBezTo>
                  <a:pt x="2151299" y="3435777"/>
                  <a:pt x="2103153" y="3142960"/>
                  <a:pt x="2002151" y="2919574"/>
                </a:cubicBezTo>
                <a:cubicBezTo>
                  <a:pt x="1901149" y="2696188"/>
                  <a:pt x="1808613" y="2408392"/>
                  <a:pt x="1596325" y="2138774"/>
                </a:cubicBezTo>
                <a:cubicBezTo>
                  <a:pt x="1384037" y="1869156"/>
                  <a:pt x="916983" y="1405188"/>
                  <a:pt x="728420" y="1301866"/>
                </a:cubicBezTo>
                <a:cubicBezTo>
                  <a:pt x="539857" y="1198544"/>
                  <a:pt x="506278" y="1557588"/>
                  <a:pt x="464949" y="1518842"/>
                </a:cubicBezTo>
                <a:cubicBezTo>
                  <a:pt x="423620" y="1480096"/>
                  <a:pt x="557938" y="1146882"/>
                  <a:pt x="480447" y="1069391"/>
                </a:cubicBezTo>
                <a:cubicBezTo>
                  <a:pt x="402956" y="991900"/>
                  <a:pt x="0" y="1087473"/>
                  <a:pt x="0" y="1053893"/>
                </a:cubicBezTo>
                <a:cubicBezTo>
                  <a:pt x="0" y="1020313"/>
                  <a:pt x="457200" y="937655"/>
                  <a:pt x="480447" y="867913"/>
                </a:cubicBezTo>
                <a:cubicBezTo>
                  <a:pt x="503694" y="798171"/>
                  <a:pt x="121404" y="666435"/>
                  <a:pt x="139485" y="635439"/>
                </a:cubicBezTo>
                <a:cubicBezTo>
                  <a:pt x="157566" y="604443"/>
                  <a:pt x="514027" y="756842"/>
                  <a:pt x="588935" y="65093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n animal&#10;&#10;Description automatically generated">
            <a:extLst>
              <a:ext uri="{FF2B5EF4-FFF2-40B4-BE49-F238E27FC236}">
                <a16:creationId xmlns:a16="http://schemas.microsoft.com/office/drawing/2014/main" id="{38B77F17-564F-AD45-B482-8AF271C3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63254" y="3667699"/>
            <a:ext cx="494356" cy="309717"/>
          </a:xfrm>
          <a:prstGeom prst="rect">
            <a:avLst/>
          </a:prstGeom>
        </p:spPr>
      </p:pic>
      <p:pic>
        <p:nvPicPr>
          <p:cNvPr id="17" name="Picture 16" descr="A close up of an animal&#10;&#10;Description automatically generated">
            <a:extLst>
              <a:ext uri="{FF2B5EF4-FFF2-40B4-BE49-F238E27FC236}">
                <a16:creationId xmlns:a16="http://schemas.microsoft.com/office/drawing/2014/main" id="{9E660A71-E1A1-F046-93EC-C6D1104B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00866" y="3667699"/>
            <a:ext cx="494356" cy="309717"/>
          </a:xfrm>
          <a:prstGeom prst="rect">
            <a:avLst/>
          </a:prstGeom>
        </p:spPr>
      </p:pic>
      <p:pic>
        <p:nvPicPr>
          <p:cNvPr id="18" name="Picture 17" descr="A close up of an animal&#10;&#10;Description automatically generated">
            <a:extLst>
              <a:ext uri="{FF2B5EF4-FFF2-40B4-BE49-F238E27FC236}">
                <a16:creationId xmlns:a16="http://schemas.microsoft.com/office/drawing/2014/main" id="{3DAF6985-52BC-6548-B216-D6F76524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23819" y="4267764"/>
            <a:ext cx="494356" cy="309717"/>
          </a:xfrm>
          <a:prstGeom prst="rect">
            <a:avLst/>
          </a:prstGeom>
        </p:spPr>
      </p:pic>
      <p:pic>
        <p:nvPicPr>
          <p:cNvPr id="19" name="Picture 18" descr="A close up of an animal&#10;&#10;Description automatically generated">
            <a:extLst>
              <a:ext uri="{FF2B5EF4-FFF2-40B4-BE49-F238E27FC236}">
                <a16:creationId xmlns:a16="http://schemas.microsoft.com/office/drawing/2014/main" id="{8C01808D-0E17-7245-9538-F6047C9E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36434" y="4364722"/>
            <a:ext cx="494356" cy="3097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631B0C-1226-954F-9C9A-AD4D03D6D3D6}"/>
              </a:ext>
            </a:extLst>
          </p:cNvPr>
          <p:cNvSpPr txBox="1"/>
          <p:nvPr/>
        </p:nvSpPr>
        <p:spPr>
          <a:xfrm>
            <a:off x="495152" y="1943408"/>
            <a:ext cx="815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Biology is heterogenous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different cell types.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778822-3DF8-6E4C-B587-C6B32D10F5DD}"/>
              </a:ext>
            </a:extLst>
          </p:cNvPr>
          <p:cNvSpPr/>
          <p:nvPr/>
        </p:nvSpPr>
        <p:spPr>
          <a:xfrm>
            <a:off x="1932039" y="3200400"/>
            <a:ext cx="250722" cy="33921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DEDC30-BE87-D049-B7A7-34FC9E6D86F8}"/>
              </a:ext>
            </a:extLst>
          </p:cNvPr>
          <p:cNvSpPr/>
          <p:nvPr/>
        </p:nvSpPr>
        <p:spPr>
          <a:xfrm rot="461420">
            <a:off x="6473459" y="3977417"/>
            <a:ext cx="850630" cy="5421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2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9A99-79AB-824D-9566-1FB16D76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Fluorescent RNA tools allow us to see our favorite RNA in live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15B8-EA99-FD46-AF30-B0106679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96C9C38-B39B-2F48-BB7B-B9C70BD1C4AB}"/>
              </a:ext>
            </a:extLst>
          </p:cNvPr>
          <p:cNvSpPr/>
          <p:nvPr/>
        </p:nvSpPr>
        <p:spPr>
          <a:xfrm rot="7612977">
            <a:off x="5171131" y="3375484"/>
            <a:ext cx="2855377" cy="2925369"/>
          </a:xfrm>
          <a:custGeom>
            <a:avLst/>
            <a:gdLst>
              <a:gd name="connsiteX0" fmla="*/ 218530 w 2855377"/>
              <a:gd name="connsiteY0" fmla="*/ 1206519 h 2925369"/>
              <a:gd name="connsiteX1" fmla="*/ 977947 w 2855377"/>
              <a:gd name="connsiteY1" fmla="*/ 1686967 h 2925369"/>
              <a:gd name="connsiteX2" fmla="*/ 1628876 w 2855377"/>
              <a:gd name="connsiteY2" fmla="*/ 2849340 h 2925369"/>
              <a:gd name="connsiteX3" fmla="*/ 1969838 w 2855377"/>
              <a:gd name="connsiteY3" fmla="*/ 2492879 h 2925369"/>
              <a:gd name="connsiteX4" fmla="*/ 2822245 w 2855377"/>
              <a:gd name="connsiteY4" fmla="*/ 2802845 h 2925369"/>
              <a:gd name="connsiteX5" fmla="*/ 698977 w 2855377"/>
              <a:gd name="connsiteY5" fmla="*/ 75143 h 2925369"/>
              <a:gd name="connsiteX6" fmla="*/ 327018 w 2855377"/>
              <a:gd name="connsiteY6" fmla="*/ 772567 h 2925369"/>
              <a:gd name="connsiteX7" fmla="*/ 1554 w 2855377"/>
              <a:gd name="connsiteY7" fmla="*/ 850058 h 2925369"/>
              <a:gd name="connsiteX8" fmla="*/ 218530 w 2855377"/>
              <a:gd name="connsiteY8" fmla="*/ 1206519 h 292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5377" h="2925369">
                <a:moveTo>
                  <a:pt x="218530" y="1206519"/>
                </a:moveTo>
                <a:cubicBezTo>
                  <a:pt x="381262" y="1346004"/>
                  <a:pt x="742889" y="1413163"/>
                  <a:pt x="977947" y="1686967"/>
                </a:cubicBezTo>
                <a:cubicBezTo>
                  <a:pt x="1213005" y="1960771"/>
                  <a:pt x="1463561" y="2715021"/>
                  <a:pt x="1628876" y="2849340"/>
                </a:cubicBezTo>
                <a:cubicBezTo>
                  <a:pt x="1794191" y="2983659"/>
                  <a:pt x="1770943" y="2500628"/>
                  <a:pt x="1969838" y="2492879"/>
                </a:cubicBezTo>
                <a:cubicBezTo>
                  <a:pt x="2168733" y="2485130"/>
                  <a:pt x="3034055" y="3205801"/>
                  <a:pt x="2822245" y="2802845"/>
                </a:cubicBezTo>
                <a:cubicBezTo>
                  <a:pt x="2610435" y="2399889"/>
                  <a:pt x="1114848" y="413523"/>
                  <a:pt x="698977" y="75143"/>
                </a:cubicBezTo>
                <a:cubicBezTo>
                  <a:pt x="283106" y="-263237"/>
                  <a:pt x="443255" y="643414"/>
                  <a:pt x="327018" y="772567"/>
                </a:cubicBezTo>
                <a:cubicBezTo>
                  <a:pt x="210781" y="901720"/>
                  <a:pt x="14469" y="780316"/>
                  <a:pt x="1554" y="850058"/>
                </a:cubicBezTo>
                <a:cubicBezTo>
                  <a:pt x="-11361" y="919800"/>
                  <a:pt x="55798" y="1067034"/>
                  <a:pt x="218530" y="120651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n animal&#10;&#10;Description automatically generated">
            <a:extLst>
              <a:ext uri="{FF2B5EF4-FFF2-40B4-BE49-F238E27FC236}">
                <a16:creationId xmlns:a16="http://schemas.microsoft.com/office/drawing/2014/main" id="{38B77F17-564F-AD45-B482-8AF271C3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63253" y="4175690"/>
            <a:ext cx="494356" cy="309717"/>
          </a:xfrm>
          <a:prstGeom prst="rect">
            <a:avLst/>
          </a:prstGeom>
        </p:spPr>
      </p:pic>
      <p:pic>
        <p:nvPicPr>
          <p:cNvPr id="17" name="Picture 16" descr="A close up of an animal&#10;&#10;Description automatically generated">
            <a:extLst>
              <a:ext uri="{FF2B5EF4-FFF2-40B4-BE49-F238E27FC236}">
                <a16:creationId xmlns:a16="http://schemas.microsoft.com/office/drawing/2014/main" id="{9E660A71-E1A1-F046-93EC-C6D1104B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00865" y="4175690"/>
            <a:ext cx="494356" cy="309717"/>
          </a:xfrm>
          <a:prstGeom prst="rect">
            <a:avLst/>
          </a:prstGeom>
        </p:spPr>
      </p:pic>
      <p:pic>
        <p:nvPicPr>
          <p:cNvPr id="18" name="Picture 17" descr="A close up of an animal&#10;&#10;Description automatically generated">
            <a:extLst>
              <a:ext uri="{FF2B5EF4-FFF2-40B4-BE49-F238E27FC236}">
                <a16:creationId xmlns:a16="http://schemas.microsoft.com/office/drawing/2014/main" id="{3DAF6985-52BC-6548-B216-D6F76524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23818" y="4775755"/>
            <a:ext cx="494356" cy="309717"/>
          </a:xfrm>
          <a:prstGeom prst="rect">
            <a:avLst/>
          </a:prstGeom>
        </p:spPr>
      </p:pic>
      <p:pic>
        <p:nvPicPr>
          <p:cNvPr id="19" name="Picture 18" descr="A close up of an animal&#10;&#10;Description automatically generated">
            <a:extLst>
              <a:ext uri="{FF2B5EF4-FFF2-40B4-BE49-F238E27FC236}">
                <a16:creationId xmlns:a16="http://schemas.microsoft.com/office/drawing/2014/main" id="{8C01808D-0E17-7245-9538-F6047C9E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36433" y="4872713"/>
            <a:ext cx="494356" cy="3097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631B0C-1226-954F-9C9A-AD4D03D6D3D6}"/>
              </a:ext>
            </a:extLst>
          </p:cNvPr>
          <p:cNvSpPr txBox="1"/>
          <p:nvPr/>
        </p:nvSpPr>
        <p:spPr>
          <a:xfrm>
            <a:off x="495152" y="1943408"/>
            <a:ext cx="815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Biology is heterogenous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cells of the same type.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DEDC30-BE87-D049-B7A7-34FC9E6D86F8}"/>
              </a:ext>
            </a:extLst>
          </p:cNvPr>
          <p:cNvSpPr/>
          <p:nvPr/>
        </p:nvSpPr>
        <p:spPr>
          <a:xfrm rot="461420">
            <a:off x="6473458" y="4485408"/>
            <a:ext cx="850630" cy="54216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2F15F3-0614-D14B-9E59-670239029A33}"/>
              </a:ext>
            </a:extLst>
          </p:cNvPr>
          <p:cNvGrpSpPr/>
          <p:nvPr/>
        </p:nvGrpSpPr>
        <p:grpSpPr>
          <a:xfrm>
            <a:off x="1315613" y="2123114"/>
            <a:ext cx="2925369" cy="2855377"/>
            <a:chOff x="3324747" y="1653793"/>
            <a:chExt cx="2925369" cy="2855377"/>
          </a:xfrm>
          <a:solidFill>
            <a:schemeClr val="bg2">
              <a:lumMod val="75000"/>
            </a:schemeClr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33E198-EC1B-3D4D-9123-D5274834DD88}"/>
                </a:ext>
              </a:extLst>
            </p:cNvPr>
            <p:cNvSpPr/>
            <p:nvPr/>
          </p:nvSpPr>
          <p:spPr>
            <a:xfrm rot="7612977">
              <a:off x="3359743" y="1618797"/>
              <a:ext cx="2855377" cy="2925369"/>
            </a:xfrm>
            <a:custGeom>
              <a:avLst/>
              <a:gdLst>
                <a:gd name="connsiteX0" fmla="*/ 218530 w 2855377"/>
                <a:gd name="connsiteY0" fmla="*/ 1206519 h 2925369"/>
                <a:gd name="connsiteX1" fmla="*/ 977947 w 2855377"/>
                <a:gd name="connsiteY1" fmla="*/ 1686967 h 2925369"/>
                <a:gd name="connsiteX2" fmla="*/ 1628876 w 2855377"/>
                <a:gd name="connsiteY2" fmla="*/ 2849340 h 2925369"/>
                <a:gd name="connsiteX3" fmla="*/ 1969838 w 2855377"/>
                <a:gd name="connsiteY3" fmla="*/ 2492879 h 2925369"/>
                <a:gd name="connsiteX4" fmla="*/ 2822245 w 2855377"/>
                <a:gd name="connsiteY4" fmla="*/ 2802845 h 2925369"/>
                <a:gd name="connsiteX5" fmla="*/ 698977 w 2855377"/>
                <a:gd name="connsiteY5" fmla="*/ 75143 h 2925369"/>
                <a:gd name="connsiteX6" fmla="*/ 327018 w 2855377"/>
                <a:gd name="connsiteY6" fmla="*/ 772567 h 2925369"/>
                <a:gd name="connsiteX7" fmla="*/ 1554 w 2855377"/>
                <a:gd name="connsiteY7" fmla="*/ 850058 h 2925369"/>
                <a:gd name="connsiteX8" fmla="*/ 218530 w 2855377"/>
                <a:gd name="connsiteY8" fmla="*/ 1206519 h 29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377" h="2925369">
                  <a:moveTo>
                    <a:pt x="218530" y="1206519"/>
                  </a:moveTo>
                  <a:cubicBezTo>
                    <a:pt x="381262" y="1346004"/>
                    <a:pt x="742889" y="1413163"/>
                    <a:pt x="977947" y="1686967"/>
                  </a:cubicBezTo>
                  <a:cubicBezTo>
                    <a:pt x="1213005" y="1960771"/>
                    <a:pt x="1463561" y="2715021"/>
                    <a:pt x="1628876" y="2849340"/>
                  </a:cubicBezTo>
                  <a:cubicBezTo>
                    <a:pt x="1794191" y="2983659"/>
                    <a:pt x="1770943" y="2500628"/>
                    <a:pt x="1969838" y="2492879"/>
                  </a:cubicBezTo>
                  <a:cubicBezTo>
                    <a:pt x="2168733" y="2485130"/>
                    <a:pt x="3034055" y="3205801"/>
                    <a:pt x="2822245" y="2802845"/>
                  </a:cubicBezTo>
                  <a:cubicBezTo>
                    <a:pt x="2610435" y="2399889"/>
                    <a:pt x="1114848" y="413523"/>
                    <a:pt x="698977" y="75143"/>
                  </a:cubicBezTo>
                  <a:cubicBezTo>
                    <a:pt x="283106" y="-263237"/>
                    <a:pt x="443255" y="643414"/>
                    <a:pt x="327018" y="772567"/>
                  </a:cubicBezTo>
                  <a:cubicBezTo>
                    <a:pt x="210781" y="901720"/>
                    <a:pt x="14469" y="780316"/>
                    <a:pt x="1554" y="850058"/>
                  </a:cubicBezTo>
                  <a:cubicBezTo>
                    <a:pt x="-11361" y="919800"/>
                    <a:pt x="55798" y="1067034"/>
                    <a:pt x="218530" y="120651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5FEB8A-F70F-6346-81F2-3C50FC1D0877}"/>
                </a:ext>
              </a:extLst>
            </p:cNvPr>
            <p:cNvSpPr/>
            <p:nvPr/>
          </p:nvSpPr>
          <p:spPr>
            <a:xfrm rot="461420">
              <a:off x="4662070" y="2728721"/>
              <a:ext cx="850630" cy="5421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A close up of an animal&#10;&#10;Description automatically generated">
            <a:extLst>
              <a:ext uri="{FF2B5EF4-FFF2-40B4-BE49-F238E27FC236}">
                <a16:creationId xmlns:a16="http://schemas.microsoft.com/office/drawing/2014/main" id="{F3C0772C-B3FB-D544-945F-86F0FAED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63191" y="2925007"/>
            <a:ext cx="494356" cy="309717"/>
          </a:xfrm>
          <a:prstGeom prst="rect">
            <a:avLst/>
          </a:prstGeom>
        </p:spPr>
      </p:pic>
      <p:pic>
        <p:nvPicPr>
          <p:cNvPr id="23" name="Picture 22" descr="A close up of an animal&#10;&#10;Description automatically generated">
            <a:extLst>
              <a:ext uri="{FF2B5EF4-FFF2-40B4-BE49-F238E27FC236}">
                <a16:creationId xmlns:a16="http://schemas.microsoft.com/office/drawing/2014/main" id="{F7CC70CC-BE17-BA41-8320-572A3E3A1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51777" y="3119283"/>
            <a:ext cx="494356" cy="309717"/>
          </a:xfrm>
          <a:prstGeom prst="rect">
            <a:avLst/>
          </a:prstGeom>
        </p:spPr>
      </p:pic>
      <p:pic>
        <p:nvPicPr>
          <p:cNvPr id="24" name="Picture 23" descr="A close up of an animal&#10;&#10;Description automatically generated">
            <a:extLst>
              <a:ext uri="{FF2B5EF4-FFF2-40B4-BE49-F238E27FC236}">
                <a16:creationId xmlns:a16="http://schemas.microsoft.com/office/drawing/2014/main" id="{0FF428A6-4131-F24F-A66E-6E5FC37D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97985" y="3450147"/>
            <a:ext cx="494356" cy="3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4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9A99-79AB-824D-9566-1FB16D76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Fluorescent RNA tools allow us to see our favorite RNA in live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15B8-EA99-FD46-AF30-B0106679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31B0C-1226-954F-9C9A-AD4D03D6D3D6}"/>
              </a:ext>
            </a:extLst>
          </p:cNvPr>
          <p:cNvSpPr txBox="1"/>
          <p:nvPr/>
        </p:nvSpPr>
        <p:spPr>
          <a:xfrm>
            <a:off x="495152" y="1943408"/>
            <a:ext cx="815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Biology is heterogenous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molecules of the same type 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same cell.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2F15F3-0614-D14B-9E59-670239029A33}"/>
              </a:ext>
            </a:extLst>
          </p:cNvPr>
          <p:cNvGrpSpPr/>
          <p:nvPr/>
        </p:nvGrpSpPr>
        <p:grpSpPr>
          <a:xfrm>
            <a:off x="1576030" y="1460091"/>
            <a:ext cx="6762408" cy="5760827"/>
            <a:chOff x="3324747" y="1653793"/>
            <a:chExt cx="2925369" cy="2855377"/>
          </a:xfrm>
          <a:solidFill>
            <a:schemeClr val="bg2">
              <a:lumMod val="75000"/>
            </a:schemeClr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33E198-EC1B-3D4D-9123-D5274834DD88}"/>
                </a:ext>
              </a:extLst>
            </p:cNvPr>
            <p:cNvSpPr/>
            <p:nvPr/>
          </p:nvSpPr>
          <p:spPr>
            <a:xfrm rot="7612977">
              <a:off x="3359743" y="1618797"/>
              <a:ext cx="2855377" cy="2925369"/>
            </a:xfrm>
            <a:custGeom>
              <a:avLst/>
              <a:gdLst>
                <a:gd name="connsiteX0" fmla="*/ 218530 w 2855377"/>
                <a:gd name="connsiteY0" fmla="*/ 1206519 h 2925369"/>
                <a:gd name="connsiteX1" fmla="*/ 977947 w 2855377"/>
                <a:gd name="connsiteY1" fmla="*/ 1686967 h 2925369"/>
                <a:gd name="connsiteX2" fmla="*/ 1628876 w 2855377"/>
                <a:gd name="connsiteY2" fmla="*/ 2849340 h 2925369"/>
                <a:gd name="connsiteX3" fmla="*/ 1969838 w 2855377"/>
                <a:gd name="connsiteY3" fmla="*/ 2492879 h 2925369"/>
                <a:gd name="connsiteX4" fmla="*/ 2822245 w 2855377"/>
                <a:gd name="connsiteY4" fmla="*/ 2802845 h 2925369"/>
                <a:gd name="connsiteX5" fmla="*/ 698977 w 2855377"/>
                <a:gd name="connsiteY5" fmla="*/ 75143 h 2925369"/>
                <a:gd name="connsiteX6" fmla="*/ 327018 w 2855377"/>
                <a:gd name="connsiteY6" fmla="*/ 772567 h 2925369"/>
                <a:gd name="connsiteX7" fmla="*/ 1554 w 2855377"/>
                <a:gd name="connsiteY7" fmla="*/ 850058 h 2925369"/>
                <a:gd name="connsiteX8" fmla="*/ 218530 w 2855377"/>
                <a:gd name="connsiteY8" fmla="*/ 1206519 h 29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377" h="2925369">
                  <a:moveTo>
                    <a:pt x="218530" y="1206519"/>
                  </a:moveTo>
                  <a:cubicBezTo>
                    <a:pt x="381262" y="1346004"/>
                    <a:pt x="742889" y="1413163"/>
                    <a:pt x="977947" y="1686967"/>
                  </a:cubicBezTo>
                  <a:cubicBezTo>
                    <a:pt x="1213005" y="1960771"/>
                    <a:pt x="1463561" y="2715021"/>
                    <a:pt x="1628876" y="2849340"/>
                  </a:cubicBezTo>
                  <a:cubicBezTo>
                    <a:pt x="1794191" y="2983659"/>
                    <a:pt x="1770943" y="2500628"/>
                    <a:pt x="1969838" y="2492879"/>
                  </a:cubicBezTo>
                  <a:cubicBezTo>
                    <a:pt x="2168733" y="2485130"/>
                    <a:pt x="3034055" y="3205801"/>
                    <a:pt x="2822245" y="2802845"/>
                  </a:cubicBezTo>
                  <a:cubicBezTo>
                    <a:pt x="2610435" y="2399889"/>
                    <a:pt x="1114848" y="413523"/>
                    <a:pt x="698977" y="75143"/>
                  </a:cubicBezTo>
                  <a:cubicBezTo>
                    <a:pt x="283106" y="-263237"/>
                    <a:pt x="443255" y="643414"/>
                    <a:pt x="327018" y="772567"/>
                  </a:cubicBezTo>
                  <a:cubicBezTo>
                    <a:pt x="210781" y="901720"/>
                    <a:pt x="14469" y="780316"/>
                    <a:pt x="1554" y="850058"/>
                  </a:cubicBezTo>
                  <a:cubicBezTo>
                    <a:pt x="-11361" y="919800"/>
                    <a:pt x="55798" y="1067034"/>
                    <a:pt x="218530" y="120651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5FEB8A-F70F-6346-81F2-3C50FC1D0877}"/>
                </a:ext>
              </a:extLst>
            </p:cNvPr>
            <p:cNvSpPr/>
            <p:nvPr/>
          </p:nvSpPr>
          <p:spPr>
            <a:xfrm rot="461420">
              <a:off x="4662070" y="2728721"/>
              <a:ext cx="850630" cy="5421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close up of an animal&#10;&#10;Description automatically generated">
            <a:extLst>
              <a:ext uri="{FF2B5EF4-FFF2-40B4-BE49-F238E27FC236}">
                <a16:creationId xmlns:a16="http://schemas.microsoft.com/office/drawing/2014/main" id="{F3C0772C-B3FB-D544-945F-86F0FAED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42496" y="2914750"/>
            <a:ext cx="1597805" cy="1001034"/>
          </a:xfrm>
          <a:prstGeom prst="rect">
            <a:avLst/>
          </a:prstGeom>
        </p:spPr>
      </p:pic>
      <p:pic>
        <p:nvPicPr>
          <p:cNvPr id="7" name="Picture 6" descr="A picture containing light, lamp&#10;&#10;Description automatically generated">
            <a:extLst>
              <a:ext uri="{FF2B5EF4-FFF2-40B4-BE49-F238E27FC236}">
                <a16:creationId xmlns:a16="http://schemas.microsoft.com/office/drawing/2014/main" id="{FB79CB5D-70EF-844C-A3E7-5614FED5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502" y="3829916"/>
            <a:ext cx="1083636" cy="1096384"/>
          </a:xfrm>
          <a:prstGeom prst="rect">
            <a:avLst/>
          </a:prstGeom>
        </p:spPr>
      </p:pic>
      <p:pic>
        <p:nvPicPr>
          <p:cNvPr id="27" name="Picture 26" descr="A picture containing drawing, dog&#10;&#10;Description automatically generated">
            <a:extLst>
              <a:ext uri="{FF2B5EF4-FFF2-40B4-BE49-F238E27FC236}">
                <a16:creationId xmlns:a16="http://schemas.microsoft.com/office/drawing/2014/main" id="{924D3C85-4BD8-5E45-8028-753DE3DFA7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804" r="19313" b="52715"/>
          <a:stretch/>
        </p:blipFill>
        <p:spPr>
          <a:xfrm>
            <a:off x="5928689" y="3045252"/>
            <a:ext cx="1801491" cy="9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6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9A99-79AB-824D-9566-1FB16D76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Fluorescent RNA tools allow us to see our favorite RNA in live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15B8-EA99-FD46-AF30-B0106679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31B0C-1226-954F-9C9A-AD4D03D6D3D6}"/>
              </a:ext>
            </a:extLst>
          </p:cNvPr>
          <p:cNvSpPr txBox="1"/>
          <p:nvPr/>
        </p:nvSpPr>
        <p:spPr>
          <a:xfrm>
            <a:off x="495152" y="1943408"/>
            <a:ext cx="815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Biology is heterogenous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the same molecule in the same cell 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time.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2F15F3-0614-D14B-9E59-670239029A33}"/>
              </a:ext>
            </a:extLst>
          </p:cNvPr>
          <p:cNvGrpSpPr/>
          <p:nvPr/>
        </p:nvGrpSpPr>
        <p:grpSpPr>
          <a:xfrm>
            <a:off x="1576030" y="1460091"/>
            <a:ext cx="6762408" cy="5760827"/>
            <a:chOff x="3324747" y="1653793"/>
            <a:chExt cx="2925369" cy="2855377"/>
          </a:xfrm>
          <a:solidFill>
            <a:schemeClr val="bg2">
              <a:lumMod val="75000"/>
            </a:schemeClr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433E198-EC1B-3D4D-9123-D5274834DD88}"/>
                </a:ext>
              </a:extLst>
            </p:cNvPr>
            <p:cNvSpPr/>
            <p:nvPr/>
          </p:nvSpPr>
          <p:spPr>
            <a:xfrm rot="7612977">
              <a:off x="3359743" y="1618797"/>
              <a:ext cx="2855377" cy="2925369"/>
            </a:xfrm>
            <a:custGeom>
              <a:avLst/>
              <a:gdLst>
                <a:gd name="connsiteX0" fmla="*/ 218530 w 2855377"/>
                <a:gd name="connsiteY0" fmla="*/ 1206519 h 2925369"/>
                <a:gd name="connsiteX1" fmla="*/ 977947 w 2855377"/>
                <a:gd name="connsiteY1" fmla="*/ 1686967 h 2925369"/>
                <a:gd name="connsiteX2" fmla="*/ 1628876 w 2855377"/>
                <a:gd name="connsiteY2" fmla="*/ 2849340 h 2925369"/>
                <a:gd name="connsiteX3" fmla="*/ 1969838 w 2855377"/>
                <a:gd name="connsiteY3" fmla="*/ 2492879 h 2925369"/>
                <a:gd name="connsiteX4" fmla="*/ 2822245 w 2855377"/>
                <a:gd name="connsiteY4" fmla="*/ 2802845 h 2925369"/>
                <a:gd name="connsiteX5" fmla="*/ 698977 w 2855377"/>
                <a:gd name="connsiteY5" fmla="*/ 75143 h 2925369"/>
                <a:gd name="connsiteX6" fmla="*/ 327018 w 2855377"/>
                <a:gd name="connsiteY6" fmla="*/ 772567 h 2925369"/>
                <a:gd name="connsiteX7" fmla="*/ 1554 w 2855377"/>
                <a:gd name="connsiteY7" fmla="*/ 850058 h 2925369"/>
                <a:gd name="connsiteX8" fmla="*/ 218530 w 2855377"/>
                <a:gd name="connsiteY8" fmla="*/ 1206519 h 29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5377" h="2925369">
                  <a:moveTo>
                    <a:pt x="218530" y="1206519"/>
                  </a:moveTo>
                  <a:cubicBezTo>
                    <a:pt x="381262" y="1346004"/>
                    <a:pt x="742889" y="1413163"/>
                    <a:pt x="977947" y="1686967"/>
                  </a:cubicBezTo>
                  <a:cubicBezTo>
                    <a:pt x="1213005" y="1960771"/>
                    <a:pt x="1463561" y="2715021"/>
                    <a:pt x="1628876" y="2849340"/>
                  </a:cubicBezTo>
                  <a:cubicBezTo>
                    <a:pt x="1794191" y="2983659"/>
                    <a:pt x="1770943" y="2500628"/>
                    <a:pt x="1969838" y="2492879"/>
                  </a:cubicBezTo>
                  <a:cubicBezTo>
                    <a:pt x="2168733" y="2485130"/>
                    <a:pt x="3034055" y="3205801"/>
                    <a:pt x="2822245" y="2802845"/>
                  </a:cubicBezTo>
                  <a:cubicBezTo>
                    <a:pt x="2610435" y="2399889"/>
                    <a:pt x="1114848" y="413523"/>
                    <a:pt x="698977" y="75143"/>
                  </a:cubicBezTo>
                  <a:cubicBezTo>
                    <a:pt x="283106" y="-263237"/>
                    <a:pt x="443255" y="643414"/>
                    <a:pt x="327018" y="772567"/>
                  </a:cubicBezTo>
                  <a:cubicBezTo>
                    <a:pt x="210781" y="901720"/>
                    <a:pt x="14469" y="780316"/>
                    <a:pt x="1554" y="850058"/>
                  </a:cubicBezTo>
                  <a:cubicBezTo>
                    <a:pt x="-11361" y="919800"/>
                    <a:pt x="55798" y="1067034"/>
                    <a:pt x="218530" y="1206519"/>
                  </a:cubicBezTo>
                  <a:close/>
                </a:path>
              </a:pathLst>
            </a:cu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5FEB8A-F70F-6346-81F2-3C50FC1D0877}"/>
                </a:ext>
              </a:extLst>
            </p:cNvPr>
            <p:cNvSpPr/>
            <p:nvPr/>
          </p:nvSpPr>
          <p:spPr>
            <a:xfrm rot="461420">
              <a:off x="4662070" y="2728721"/>
              <a:ext cx="850630" cy="54216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close up of an animal&#10;&#10;Description automatically generated">
            <a:extLst>
              <a:ext uri="{FF2B5EF4-FFF2-40B4-BE49-F238E27FC236}">
                <a16:creationId xmlns:a16="http://schemas.microsoft.com/office/drawing/2014/main" id="{F3C0772C-B3FB-D544-945F-86F0FAED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42496" y="2914750"/>
            <a:ext cx="1597805" cy="1001034"/>
          </a:xfrm>
          <a:prstGeom prst="rect">
            <a:avLst/>
          </a:prstGeom>
        </p:spPr>
      </p:pic>
      <p:pic>
        <p:nvPicPr>
          <p:cNvPr id="7" name="Picture 6" descr="A picture containing light, lamp&#10;&#10;Description automatically generated">
            <a:extLst>
              <a:ext uri="{FF2B5EF4-FFF2-40B4-BE49-F238E27FC236}">
                <a16:creationId xmlns:a16="http://schemas.microsoft.com/office/drawing/2014/main" id="{FB79CB5D-70EF-844C-A3E7-5614FED5F2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502" y="3829916"/>
            <a:ext cx="1083636" cy="1096384"/>
          </a:xfrm>
          <a:prstGeom prst="rect">
            <a:avLst/>
          </a:prstGeom>
        </p:spPr>
      </p:pic>
      <p:pic>
        <p:nvPicPr>
          <p:cNvPr id="27" name="Picture 26" descr="A picture containing drawing, dog&#10;&#10;Description automatically generated">
            <a:extLst>
              <a:ext uri="{FF2B5EF4-FFF2-40B4-BE49-F238E27FC236}">
                <a16:creationId xmlns:a16="http://schemas.microsoft.com/office/drawing/2014/main" id="{924D3C85-4BD8-5E45-8028-753DE3DFA7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804" r="19313" b="52715"/>
          <a:stretch/>
        </p:blipFill>
        <p:spPr>
          <a:xfrm>
            <a:off x="5928689" y="3045252"/>
            <a:ext cx="1801491" cy="9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8D14-0D50-F140-BBA9-364494BF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Riboglow is a two-part fluorescent RNA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8D40A-2A14-E540-B2FC-B453EB0D0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66" y="1727265"/>
            <a:ext cx="5581868" cy="47912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56B84B-A46F-AF43-821C-44285C77250E}"/>
              </a:ext>
            </a:extLst>
          </p:cNvPr>
          <p:cNvSpPr/>
          <p:nvPr/>
        </p:nvSpPr>
        <p:spPr>
          <a:xfrm>
            <a:off x="2060448" y="3767328"/>
            <a:ext cx="2084832" cy="46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Riboglow aptamer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2F96CD-CC68-6140-ACF4-19F09739183F}"/>
              </a:ext>
            </a:extLst>
          </p:cNvPr>
          <p:cNvSpPr/>
          <p:nvPr/>
        </p:nvSpPr>
        <p:spPr>
          <a:xfrm>
            <a:off x="4840224" y="3767328"/>
            <a:ext cx="2365248" cy="46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Riboglow probe</a:t>
            </a:r>
          </a:p>
        </p:txBody>
      </p:sp>
    </p:spTree>
    <p:extLst>
      <p:ext uri="{BB962C8B-B14F-4D97-AF65-F5344CB8AC3E}">
        <p14:creationId xmlns:p14="http://schemas.microsoft.com/office/powerpoint/2010/main" val="139264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</TotalTime>
  <Words>1040</Words>
  <Application>Microsoft Office PowerPoint</Application>
  <PresentationFormat>On-screen Show (4:3)</PresentationFormat>
  <Paragraphs>197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Analyzing recruitment of Riboglow to stress granules</vt:lpstr>
      <vt:lpstr>Proper RNA localization is critical for cellular function</vt:lpstr>
      <vt:lpstr>RNA localization is critical for organism development and health</vt:lpstr>
      <vt:lpstr>Fluorescent RNA tools allow us to see our favorite RNA in live cells</vt:lpstr>
      <vt:lpstr>Fluorescent RNA tools allow us to see our favorite RNA in live cells</vt:lpstr>
      <vt:lpstr>Fluorescent RNA tools allow us to see our favorite RNA in live cells</vt:lpstr>
      <vt:lpstr>Fluorescent RNA tools allow us to see our favorite RNA in live cells</vt:lpstr>
      <vt:lpstr>Fluorescent RNA tools allow us to see our favorite RNA in live cells</vt:lpstr>
      <vt:lpstr>Riboglow is a two-part fluorescent RNA tool</vt:lpstr>
      <vt:lpstr>Cells form protein-RNA aggregates called stress granules under stress</vt:lpstr>
      <vt:lpstr>Riboglow-tagged RNA gets recruited to stress granules</vt:lpstr>
      <vt:lpstr>How efficiently are Riboglow-tagged RNAs recruited to stress granules?</vt:lpstr>
      <vt:lpstr>Overall workflow</vt:lpstr>
      <vt:lpstr>PowerPoint Presentation</vt:lpstr>
      <vt:lpstr>Image Processing</vt:lpstr>
      <vt:lpstr>Segment Cells</vt:lpstr>
      <vt:lpstr>Segment Cells</vt:lpstr>
      <vt:lpstr>Segment Cells</vt:lpstr>
      <vt:lpstr>Segment Cells</vt:lpstr>
      <vt:lpstr>Handling ndarray objects</vt:lpstr>
      <vt:lpstr>File Handling</vt:lpstr>
      <vt:lpstr>Possible Errors</vt:lpstr>
      <vt:lpstr>Segment Cells</vt:lpstr>
      <vt:lpstr>Segment Cells</vt:lpstr>
      <vt:lpstr>Plotting Errors and Stats</vt:lpstr>
      <vt:lpstr>Segment Cells</vt:lpstr>
      <vt:lpstr>Segment Cells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recruitment of Riboglow to stress granules</dc:title>
  <dc:creator>Erin Richards</dc:creator>
  <cp:lastModifiedBy>Garris, Rosanna Lee</cp:lastModifiedBy>
  <cp:revision>10</cp:revision>
  <dcterms:created xsi:type="dcterms:W3CDTF">2021-10-19T02:20:55Z</dcterms:created>
  <dcterms:modified xsi:type="dcterms:W3CDTF">2021-10-19T15:00:03Z</dcterms:modified>
</cp:coreProperties>
</file>